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6"/>
  </p:notesMasterIdLst>
  <p:sldIdLst>
    <p:sldId id="256" r:id="rId2"/>
    <p:sldId id="267" r:id="rId3"/>
    <p:sldId id="266" r:id="rId4"/>
    <p:sldId id="272" r:id="rId5"/>
    <p:sldId id="257" r:id="rId6"/>
    <p:sldId id="259" r:id="rId7"/>
    <p:sldId id="261" r:id="rId8"/>
    <p:sldId id="263" r:id="rId9"/>
    <p:sldId id="258" r:id="rId10"/>
    <p:sldId id="305" r:id="rId11"/>
    <p:sldId id="292" r:id="rId12"/>
    <p:sldId id="299" r:id="rId13"/>
    <p:sldId id="304" r:id="rId14"/>
    <p:sldId id="293" r:id="rId15"/>
    <p:sldId id="300" r:id="rId16"/>
    <p:sldId id="301" r:id="rId17"/>
    <p:sldId id="294" r:id="rId18"/>
    <p:sldId id="295" r:id="rId19"/>
    <p:sldId id="296" r:id="rId20"/>
    <p:sldId id="286" r:id="rId21"/>
    <p:sldId id="308" r:id="rId22"/>
    <p:sldId id="309" r:id="rId23"/>
    <p:sldId id="265" r:id="rId24"/>
    <p:sldId id="264" r:id="rId25"/>
    <p:sldId id="283" r:id="rId26"/>
    <p:sldId id="284" r:id="rId27"/>
    <p:sldId id="302" r:id="rId28"/>
    <p:sldId id="303" r:id="rId29"/>
    <p:sldId id="297" r:id="rId30"/>
    <p:sldId id="268" r:id="rId31"/>
    <p:sldId id="273" r:id="rId32"/>
    <p:sldId id="280" r:id="rId33"/>
    <p:sldId id="306" r:id="rId34"/>
    <p:sldId id="279" r:id="rId35"/>
    <p:sldId id="285" r:id="rId36"/>
    <p:sldId id="310" r:id="rId37"/>
    <p:sldId id="322" r:id="rId38"/>
    <p:sldId id="282" r:id="rId39"/>
    <p:sldId id="271" r:id="rId40"/>
    <p:sldId id="274" r:id="rId41"/>
    <p:sldId id="333" r:id="rId42"/>
    <p:sldId id="326" r:id="rId43"/>
    <p:sldId id="323" r:id="rId44"/>
    <p:sldId id="325" r:id="rId45"/>
    <p:sldId id="278" r:id="rId46"/>
    <p:sldId id="334" r:id="rId47"/>
    <p:sldId id="324" r:id="rId48"/>
    <p:sldId id="287" r:id="rId49"/>
    <p:sldId id="311" r:id="rId50"/>
    <p:sldId id="331" r:id="rId51"/>
    <p:sldId id="270" r:id="rId52"/>
    <p:sldId id="275" r:id="rId53"/>
    <p:sldId id="307" r:id="rId54"/>
    <p:sldId id="330" r:id="rId55"/>
    <p:sldId id="288" r:id="rId56"/>
    <p:sldId id="312" r:id="rId57"/>
    <p:sldId id="315" r:id="rId58"/>
    <p:sldId id="316" r:id="rId59"/>
    <p:sldId id="332" r:id="rId60"/>
    <p:sldId id="317" r:id="rId61"/>
    <p:sldId id="318" r:id="rId62"/>
    <p:sldId id="319" r:id="rId63"/>
    <p:sldId id="320" r:id="rId64"/>
    <p:sldId id="321" r:id="rId65"/>
    <p:sldId id="269" r:id="rId66"/>
    <p:sldId id="260" r:id="rId67"/>
    <p:sldId id="262" r:id="rId68"/>
    <p:sldId id="329" r:id="rId69"/>
    <p:sldId id="327" r:id="rId70"/>
    <p:sldId id="328" r:id="rId71"/>
    <p:sldId id="289" r:id="rId72"/>
    <p:sldId id="313" r:id="rId73"/>
    <p:sldId id="314" r:id="rId74"/>
    <p:sldId id="290" r:id="rId75"/>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C02B"/>
    <a:srgbClr val="B3CA39"/>
    <a:srgbClr val="E7E7E7"/>
    <a:srgbClr val="0050F0"/>
    <a:srgbClr val="15D2FF"/>
    <a:srgbClr val="0050B0"/>
    <a:srgbClr val="A47D00"/>
    <a:srgbClr val="000000"/>
    <a:srgbClr val="B0D8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32" autoAdjust="0"/>
    <p:restoredTop sz="88383" autoAdjust="0"/>
  </p:normalViewPr>
  <p:slideViewPr>
    <p:cSldViewPr>
      <p:cViewPr varScale="1">
        <p:scale>
          <a:sx n="100" d="100"/>
          <a:sy n="100" d="100"/>
        </p:scale>
        <p:origin x="114" y="2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44C3707-9531-4AFE-B668-174360EDF9A2}" type="datetimeFigureOut">
              <a:rPr lang="nl-NL" smtClean="0"/>
              <a:pPr/>
              <a:t>1-5-2016</a:t>
            </a:fld>
            <a:endParaRPr lang="nl-NL"/>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5B649D-962F-434C-B1D1-0A0101E8CDA0}" type="slidenum">
              <a:rPr lang="nl-NL" smtClean="0"/>
              <a:pPr/>
              <a:t>‹#›</a:t>
            </a:fld>
            <a:endParaRPr lang="nl-NL"/>
          </a:p>
        </p:txBody>
      </p:sp>
    </p:spTree>
    <p:extLst>
      <p:ext uri="{BB962C8B-B14F-4D97-AF65-F5344CB8AC3E}">
        <p14:creationId xmlns:p14="http://schemas.microsoft.com/office/powerpoint/2010/main" val="3821028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B649D-962F-434C-B1D1-0A0101E8CDA0}" type="slidenum">
              <a:rPr lang="nl-NL" smtClean="0"/>
              <a:pPr/>
              <a:t>5</a:t>
            </a:fld>
            <a:endParaRPr lang="nl-NL"/>
          </a:p>
        </p:txBody>
      </p:sp>
    </p:spTree>
    <p:extLst>
      <p:ext uri="{BB962C8B-B14F-4D97-AF65-F5344CB8AC3E}">
        <p14:creationId xmlns:p14="http://schemas.microsoft.com/office/powerpoint/2010/main" val="10873144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Alt+Enter</a:t>
            </a:r>
            <a:r>
              <a:rPr lang="en-US" dirty="0" smtClean="0"/>
              <a:t> to auto-generate missing interface methods</a:t>
            </a:r>
            <a:r>
              <a:rPr lang="en-US" baseline="0" dirty="0" smtClean="0"/>
              <a:t> </a:t>
            </a:r>
            <a:r>
              <a:rPr lang="en-US" dirty="0" smtClean="0"/>
              <a:t>in Android Studio</a:t>
            </a:r>
            <a:endParaRPr lang="en-US" baseline="0" dirty="0" smtClean="0"/>
          </a:p>
        </p:txBody>
      </p:sp>
      <p:sp>
        <p:nvSpPr>
          <p:cNvPr id="4" name="Slide Number Placeholder 3"/>
          <p:cNvSpPr>
            <a:spLocks noGrp="1"/>
          </p:cNvSpPr>
          <p:nvPr>
            <p:ph type="sldNum" sz="quarter" idx="10"/>
          </p:nvPr>
        </p:nvSpPr>
        <p:spPr/>
        <p:txBody>
          <a:bodyPr/>
          <a:lstStyle/>
          <a:p>
            <a:fld id="{375B649D-962F-434C-B1D1-0A0101E8CDA0}" type="slidenum">
              <a:rPr lang="nl-NL" smtClean="0"/>
              <a:pPr/>
              <a:t>59</a:t>
            </a:fld>
            <a:endParaRPr lang="nl-NL"/>
          </a:p>
        </p:txBody>
      </p:sp>
    </p:spTree>
    <p:extLst>
      <p:ext uri="{BB962C8B-B14F-4D97-AF65-F5344CB8AC3E}">
        <p14:creationId xmlns:p14="http://schemas.microsoft.com/office/powerpoint/2010/main" val="10277593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Solutions:</a:t>
            </a:r>
          </a:p>
          <a:p>
            <a:pPr marL="171450" indent="-171450">
              <a:buFontTx/>
              <a:buChar char="-"/>
            </a:pPr>
            <a:r>
              <a:rPr lang="en-US" baseline="0" dirty="0" smtClean="0"/>
              <a:t>04.01: https://gist.github.com/dutchaug/9942397</a:t>
            </a:r>
          </a:p>
          <a:p>
            <a:pPr marL="171450" indent="-171450">
              <a:buFontTx/>
              <a:buChar char="-"/>
            </a:pPr>
            <a:r>
              <a:rPr lang="en-US" baseline="0" dirty="0" smtClean="0"/>
              <a:t>04.02: https://gist.github.com/dutchaug/9942560</a:t>
            </a:r>
          </a:p>
          <a:p>
            <a:pPr marL="171450" indent="-171450">
              <a:buFontTx/>
              <a:buChar char="-"/>
            </a:pPr>
            <a:r>
              <a:rPr lang="en-US" baseline="0" smtClean="0"/>
              <a:t>04.03: https</a:t>
            </a:r>
            <a:r>
              <a:rPr lang="en-US" baseline="0" dirty="0" smtClean="0"/>
              <a:t>://gist.github.com/dutchaug/9942707</a:t>
            </a:r>
          </a:p>
        </p:txBody>
      </p:sp>
      <p:sp>
        <p:nvSpPr>
          <p:cNvPr id="4" name="Slide Number Placeholder 3"/>
          <p:cNvSpPr>
            <a:spLocks noGrp="1"/>
          </p:cNvSpPr>
          <p:nvPr>
            <p:ph type="sldNum" sz="quarter" idx="10"/>
          </p:nvPr>
        </p:nvSpPr>
        <p:spPr/>
        <p:txBody>
          <a:bodyPr/>
          <a:lstStyle/>
          <a:p>
            <a:fld id="{375B649D-962F-434C-B1D1-0A0101E8CDA0}" type="slidenum">
              <a:rPr lang="nl-NL" smtClean="0"/>
              <a:pPr/>
              <a:t>60</a:t>
            </a:fld>
            <a:endParaRPr lang="nl-NL"/>
          </a:p>
        </p:txBody>
      </p:sp>
    </p:spTree>
    <p:extLst>
      <p:ext uri="{BB962C8B-B14F-4D97-AF65-F5344CB8AC3E}">
        <p14:creationId xmlns:p14="http://schemas.microsoft.com/office/powerpoint/2010/main" val="27107945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Solutions:</a:t>
            </a:r>
          </a:p>
          <a:p>
            <a:pPr marL="171450" indent="-171450">
              <a:buFontTx/>
              <a:buChar char="-"/>
            </a:pPr>
            <a:r>
              <a:rPr lang="en-US" baseline="0" dirty="0" smtClean="0"/>
              <a:t>04.01: https://gist.github.com/dutchaug/9942397</a:t>
            </a:r>
          </a:p>
          <a:p>
            <a:pPr marL="171450" indent="-171450">
              <a:buFontTx/>
              <a:buChar char="-"/>
            </a:pPr>
            <a:r>
              <a:rPr lang="en-US" baseline="0" dirty="0" smtClean="0"/>
              <a:t>04.02: https://gist.github.com/dutchaug/9942560</a:t>
            </a:r>
          </a:p>
          <a:p>
            <a:pPr marL="171450" indent="-171450">
              <a:buFontTx/>
              <a:buChar char="-"/>
            </a:pPr>
            <a:r>
              <a:rPr lang="en-US" baseline="0" smtClean="0"/>
              <a:t>04.03: https</a:t>
            </a:r>
            <a:r>
              <a:rPr lang="en-US" baseline="0" dirty="0" smtClean="0"/>
              <a:t>://gist.github.com/dutchaug/9942707</a:t>
            </a:r>
          </a:p>
        </p:txBody>
      </p:sp>
      <p:sp>
        <p:nvSpPr>
          <p:cNvPr id="4" name="Slide Number Placeholder 3"/>
          <p:cNvSpPr>
            <a:spLocks noGrp="1"/>
          </p:cNvSpPr>
          <p:nvPr>
            <p:ph type="sldNum" sz="quarter" idx="10"/>
          </p:nvPr>
        </p:nvSpPr>
        <p:spPr/>
        <p:txBody>
          <a:bodyPr/>
          <a:lstStyle/>
          <a:p>
            <a:fld id="{375B649D-962F-434C-B1D1-0A0101E8CDA0}" type="slidenum">
              <a:rPr lang="nl-NL" smtClean="0"/>
              <a:pPr/>
              <a:t>61</a:t>
            </a:fld>
            <a:endParaRPr lang="nl-NL"/>
          </a:p>
        </p:txBody>
      </p:sp>
    </p:spTree>
    <p:extLst>
      <p:ext uri="{BB962C8B-B14F-4D97-AF65-F5344CB8AC3E}">
        <p14:creationId xmlns:p14="http://schemas.microsoft.com/office/powerpoint/2010/main" val="25233330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Solutions:</a:t>
            </a:r>
          </a:p>
          <a:p>
            <a:pPr marL="171450" indent="-171450">
              <a:buFontTx/>
              <a:buChar char="-"/>
            </a:pPr>
            <a:r>
              <a:rPr lang="en-US" baseline="0" dirty="0" smtClean="0"/>
              <a:t>04.01: https://gist.github.com/dutchaug/9942397</a:t>
            </a:r>
          </a:p>
          <a:p>
            <a:pPr marL="171450" indent="-171450">
              <a:buFontTx/>
              <a:buChar char="-"/>
            </a:pPr>
            <a:r>
              <a:rPr lang="en-US" baseline="0" dirty="0" smtClean="0"/>
              <a:t>04.02: https://gist.github.com/dutchaug/9942560</a:t>
            </a:r>
          </a:p>
          <a:p>
            <a:pPr marL="171450" indent="-171450">
              <a:buFontTx/>
              <a:buChar char="-"/>
            </a:pPr>
            <a:r>
              <a:rPr lang="en-US" baseline="0" smtClean="0"/>
              <a:t>04.03: https</a:t>
            </a:r>
            <a:r>
              <a:rPr lang="en-US" baseline="0" dirty="0" smtClean="0"/>
              <a:t>://gist.github.com/dutchaug/9942707</a:t>
            </a:r>
          </a:p>
        </p:txBody>
      </p:sp>
      <p:sp>
        <p:nvSpPr>
          <p:cNvPr id="4" name="Slide Number Placeholder 3"/>
          <p:cNvSpPr>
            <a:spLocks noGrp="1"/>
          </p:cNvSpPr>
          <p:nvPr>
            <p:ph type="sldNum" sz="quarter" idx="10"/>
          </p:nvPr>
        </p:nvSpPr>
        <p:spPr/>
        <p:txBody>
          <a:bodyPr/>
          <a:lstStyle/>
          <a:p>
            <a:fld id="{375B649D-962F-434C-B1D1-0A0101E8CDA0}" type="slidenum">
              <a:rPr lang="nl-NL" smtClean="0"/>
              <a:pPr/>
              <a:t>62</a:t>
            </a:fld>
            <a:endParaRPr lang="nl-NL"/>
          </a:p>
        </p:txBody>
      </p:sp>
    </p:spTree>
    <p:extLst>
      <p:ext uri="{BB962C8B-B14F-4D97-AF65-F5344CB8AC3E}">
        <p14:creationId xmlns:p14="http://schemas.microsoft.com/office/powerpoint/2010/main" val="28663933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Solutions:</a:t>
            </a:r>
          </a:p>
          <a:p>
            <a:pPr marL="171450" indent="-171450">
              <a:buFontTx/>
              <a:buChar char="-"/>
            </a:pPr>
            <a:r>
              <a:rPr lang="en-US" baseline="0" dirty="0" smtClean="0"/>
              <a:t>04.01: https://gist.github.com/dutchaug/9942397</a:t>
            </a:r>
          </a:p>
          <a:p>
            <a:pPr marL="171450" indent="-171450">
              <a:buFontTx/>
              <a:buChar char="-"/>
            </a:pPr>
            <a:r>
              <a:rPr lang="en-US" baseline="0" dirty="0" smtClean="0"/>
              <a:t>04.02: https://gist.github.com/dutchaug/9942560</a:t>
            </a:r>
          </a:p>
          <a:p>
            <a:pPr marL="171450" indent="-171450">
              <a:buFontTx/>
              <a:buChar char="-"/>
            </a:pPr>
            <a:r>
              <a:rPr lang="en-US" baseline="0" smtClean="0"/>
              <a:t>04.03: https</a:t>
            </a:r>
            <a:r>
              <a:rPr lang="en-US" baseline="0" dirty="0" smtClean="0"/>
              <a:t>://gist.github.com/dutchaug/9942707</a:t>
            </a:r>
          </a:p>
        </p:txBody>
      </p:sp>
      <p:sp>
        <p:nvSpPr>
          <p:cNvPr id="4" name="Slide Number Placeholder 3"/>
          <p:cNvSpPr>
            <a:spLocks noGrp="1"/>
          </p:cNvSpPr>
          <p:nvPr>
            <p:ph type="sldNum" sz="quarter" idx="10"/>
          </p:nvPr>
        </p:nvSpPr>
        <p:spPr/>
        <p:txBody>
          <a:bodyPr/>
          <a:lstStyle/>
          <a:p>
            <a:fld id="{375B649D-962F-434C-B1D1-0A0101E8CDA0}" type="slidenum">
              <a:rPr lang="nl-NL" smtClean="0"/>
              <a:pPr/>
              <a:t>63</a:t>
            </a:fld>
            <a:endParaRPr lang="nl-NL"/>
          </a:p>
        </p:txBody>
      </p:sp>
    </p:spTree>
    <p:extLst>
      <p:ext uri="{BB962C8B-B14F-4D97-AF65-F5344CB8AC3E}">
        <p14:creationId xmlns:p14="http://schemas.microsoft.com/office/powerpoint/2010/main" val="33020656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Solutions:</a:t>
            </a:r>
          </a:p>
          <a:p>
            <a:pPr marL="171450" indent="-171450">
              <a:buFontTx/>
              <a:buChar char="-"/>
            </a:pPr>
            <a:r>
              <a:rPr lang="en-US" baseline="0" dirty="0" smtClean="0"/>
              <a:t>04.01: https://gist.github.com/dutchaug/9942397</a:t>
            </a:r>
          </a:p>
          <a:p>
            <a:pPr marL="171450" indent="-171450">
              <a:buFontTx/>
              <a:buChar char="-"/>
            </a:pPr>
            <a:r>
              <a:rPr lang="en-US" baseline="0" dirty="0" smtClean="0"/>
              <a:t>04.02: https://gist.github.com/dutchaug/9942560</a:t>
            </a:r>
          </a:p>
          <a:p>
            <a:pPr marL="171450" indent="-171450">
              <a:buFontTx/>
              <a:buChar char="-"/>
            </a:pPr>
            <a:r>
              <a:rPr lang="en-US" baseline="0" smtClean="0"/>
              <a:t>04.03: https</a:t>
            </a:r>
            <a:r>
              <a:rPr lang="en-US" baseline="0" dirty="0" smtClean="0"/>
              <a:t>://gist.github.com/dutchaug/9942707</a:t>
            </a:r>
          </a:p>
        </p:txBody>
      </p:sp>
      <p:sp>
        <p:nvSpPr>
          <p:cNvPr id="4" name="Slide Number Placeholder 3"/>
          <p:cNvSpPr>
            <a:spLocks noGrp="1"/>
          </p:cNvSpPr>
          <p:nvPr>
            <p:ph type="sldNum" sz="quarter" idx="10"/>
          </p:nvPr>
        </p:nvSpPr>
        <p:spPr/>
        <p:txBody>
          <a:bodyPr/>
          <a:lstStyle/>
          <a:p>
            <a:fld id="{375B649D-962F-434C-B1D1-0A0101E8CDA0}" type="slidenum">
              <a:rPr lang="nl-NL" smtClean="0"/>
              <a:pPr/>
              <a:t>64</a:t>
            </a:fld>
            <a:endParaRPr lang="nl-NL"/>
          </a:p>
        </p:txBody>
      </p:sp>
    </p:spTree>
    <p:extLst>
      <p:ext uri="{BB962C8B-B14F-4D97-AF65-F5344CB8AC3E}">
        <p14:creationId xmlns:p14="http://schemas.microsoft.com/office/powerpoint/2010/main" val="35625725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0" i="0" u="none" strike="noStrike" kern="1200" baseline="0" dirty="0" err="1" smtClean="0">
                <a:solidFill>
                  <a:schemeClr val="tx1"/>
                </a:solidFill>
                <a:latin typeface="+mn-lt"/>
                <a:ea typeface="+mn-ea"/>
                <a:cs typeface="+mn-cs"/>
              </a:rPr>
              <a:t>AnimalFragment</a:t>
            </a:r>
            <a:r>
              <a:rPr lang="en-US" sz="1200" b="0" i="0" u="none" strike="noStrike" kern="1200" baseline="0" dirty="0" smtClean="0">
                <a:solidFill>
                  <a:schemeClr val="tx1"/>
                </a:solidFill>
                <a:latin typeface="+mn-lt"/>
                <a:ea typeface="+mn-ea"/>
                <a:cs typeface="+mn-cs"/>
              </a:rPr>
              <a:t>:</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ARG_IMAGE_RESOURCE</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field </a:t>
            </a:r>
            <a:r>
              <a:rPr lang="en-US" sz="1200" b="0" i="0" u="none" strike="noStrike" kern="1200" baseline="0" dirty="0" err="1" smtClean="0">
                <a:solidFill>
                  <a:schemeClr val="tx1"/>
                </a:solidFill>
                <a:latin typeface="+mn-lt"/>
                <a:ea typeface="+mn-ea"/>
                <a:cs typeface="+mn-cs"/>
              </a:rPr>
              <a:t>int</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imageResource</a:t>
            </a: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public static </a:t>
            </a:r>
            <a:r>
              <a:rPr lang="en-US" sz="1200" b="0" i="0" u="none" strike="noStrike" kern="1200" baseline="0" dirty="0" err="1" smtClean="0">
                <a:solidFill>
                  <a:schemeClr val="tx1"/>
                </a:solidFill>
                <a:latin typeface="+mn-lt"/>
                <a:ea typeface="+mn-ea"/>
                <a:cs typeface="+mn-cs"/>
              </a:rPr>
              <a:t>AnimalFragment</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newInstance</a:t>
            </a:r>
            <a:r>
              <a:rPr lang="en-US" sz="1200" b="0" i="0" u="none" strike="noStrike" kern="1200" baseline="0" dirty="0" smtClean="0">
                <a:solidFill>
                  <a:schemeClr val="tx1"/>
                </a:solidFill>
                <a:latin typeface="+mn-lt"/>
                <a:ea typeface="+mn-ea"/>
                <a:cs typeface="+mn-cs"/>
              </a:rPr>
              <a:t>(Animal animal)</a:t>
            </a:r>
          </a:p>
          <a:p>
            <a:pPr marL="17145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onCreate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getArguments</a:t>
            </a: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onSaveInstanceState</a:t>
            </a: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onCreateView</a:t>
            </a:r>
            <a:r>
              <a:rPr lang="en-US" sz="1200" b="0" i="0" u="none" strike="noStrike" kern="1200" baseline="0" dirty="0" smtClean="0">
                <a:solidFill>
                  <a:schemeClr val="tx1"/>
                </a:solidFill>
                <a:latin typeface="+mn-lt"/>
                <a:ea typeface="+mn-ea"/>
                <a:cs typeface="+mn-cs"/>
              </a:rPr>
              <a:t> inflate </a:t>
            </a:r>
            <a:r>
              <a:rPr lang="en-US" sz="1200" b="0" i="0" u="none" strike="noStrike" kern="1200" baseline="0" dirty="0" err="1" smtClean="0">
                <a:solidFill>
                  <a:schemeClr val="tx1"/>
                </a:solidFill>
                <a:latin typeface="+mn-lt"/>
                <a:ea typeface="+mn-ea"/>
                <a:cs typeface="+mn-cs"/>
              </a:rPr>
              <a:t>fragment_image</a:t>
            </a:r>
            <a:r>
              <a:rPr lang="en-US" sz="1200" b="0" i="0" u="none" strike="noStrike" kern="1200" baseline="0" dirty="0" smtClean="0">
                <a:solidFill>
                  <a:schemeClr val="tx1"/>
                </a:solidFill>
                <a:latin typeface="+mn-lt"/>
                <a:ea typeface="+mn-ea"/>
                <a:cs typeface="+mn-cs"/>
              </a:rPr>
              <a:t>, cast to </a:t>
            </a:r>
            <a:r>
              <a:rPr lang="en-US" sz="1200" b="0" i="0" u="none" strike="noStrike" kern="1200" baseline="0" dirty="0" err="1" smtClean="0">
                <a:solidFill>
                  <a:schemeClr val="tx1"/>
                </a:solidFill>
                <a:latin typeface="+mn-lt"/>
                <a:ea typeface="+mn-ea"/>
                <a:cs typeface="+mn-cs"/>
              </a:rPr>
              <a:t>ImageView</a:t>
            </a:r>
            <a:r>
              <a:rPr lang="en-US" sz="1200" b="0" i="0" u="none" strike="noStrike" kern="1200" baseline="0" dirty="0" smtClean="0">
                <a:solidFill>
                  <a:schemeClr val="tx1"/>
                </a:solidFill>
                <a:latin typeface="+mn-lt"/>
                <a:ea typeface="+mn-ea"/>
                <a:cs typeface="+mn-cs"/>
              </a:rPr>
              <a:t> and set </a:t>
            </a:r>
            <a:r>
              <a:rPr lang="en-US" sz="1200" b="0" i="0" u="none" strike="noStrike" kern="1200" baseline="0" dirty="0" err="1" smtClean="0">
                <a:solidFill>
                  <a:schemeClr val="tx1"/>
                </a:solidFill>
                <a:latin typeface="+mn-lt"/>
                <a:ea typeface="+mn-ea"/>
                <a:cs typeface="+mn-cs"/>
              </a:rPr>
              <a:t>imageView</a:t>
            </a:r>
            <a:r>
              <a:rPr lang="en-US" sz="1200" b="0" i="0" u="none" strike="noStrike" kern="1200" baseline="0" dirty="0" smtClean="0">
                <a:solidFill>
                  <a:schemeClr val="tx1"/>
                </a:solidFill>
                <a:latin typeface="+mn-lt"/>
                <a:ea typeface="+mn-ea"/>
                <a:cs typeface="+mn-cs"/>
              </a:rPr>
              <a:t> resource to </a:t>
            </a:r>
            <a:r>
              <a:rPr lang="en-US" sz="1200" b="0" i="0" u="none" strike="noStrike" kern="1200" baseline="0" dirty="0" err="1" smtClean="0">
                <a:solidFill>
                  <a:schemeClr val="tx1"/>
                </a:solidFill>
                <a:latin typeface="+mn-lt"/>
                <a:ea typeface="+mn-ea"/>
                <a:cs typeface="+mn-cs"/>
              </a:rPr>
              <a:t>imageResource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int</a:t>
            </a:r>
            <a:endParaRPr lang="en-US" b="0" dirty="0" smtClean="0"/>
          </a:p>
          <a:p>
            <a:endParaRPr lang="en-US" dirty="0"/>
          </a:p>
        </p:txBody>
      </p:sp>
      <p:sp>
        <p:nvSpPr>
          <p:cNvPr id="4" name="Slide Number Placeholder 3"/>
          <p:cNvSpPr>
            <a:spLocks noGrp="1"/>
          </p:cNvSpPr>
          <p:nvPr>
            <p:ph type="sldNum" sz="quarter" idx="10"/>
          </p:nvPr>
        </p:nvSpPr>
        <p:spPr/>
        <p:txBody>
          <a:bodyPr/>
          <a:lstStyle/>
          <a:p>
            <a:fld id="{375B649D-962F-434C-B1D1-0A0101E8CDA0}" type="slidenum">
              <a:rPr lang="nl-NL" smtClean="0"/>
              <a:pPr/>
              <a:t>72</a:t>
            </a:fld>
            <a:endParaRPr lang="nl-NL"/>
          </a:p>
        </p:txBody>
      </p:sp>
    </p:spTree>
    <p:extLst>
      <p:ext uri="{BB962C8B-B14F-4D97-AF65-F5344CB8AC3E}">
        <p14:creationId xmlns:p14="http://schemas.microsoft.com/office/powerpoint/2010/main" val="7817944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b="0" dirty="0"/>
          </a:p>
        </p:txBody>
      </p:sp>
      <p:sp>
        <p:nvSpPr>
          <p:cNvPr id="4" name="Slide Number Placeholder 3"/>
          <p:cNvSpPr>
            <a:spLocks noGrp="1"/>
          </p:cNvSpPr>
          <p:nvPr>
            <p:ph type="sldNum" sz="quarter" idx="10"/>
          </p:nvPr>
        </p:nvSpPr>
        <p:spPr/>
        <p:txBody>
          <a:bodyPr/>
          <a:lstStyle/>
          <a:p>
            <a:fld id="{375B649D-962F-434C-B1D1-0A0101E8CDA0}" type="slidenum">
              <a:rPr lang="nl-NL" smtClean="0"/>
              <a:pPr/>
              <a:t>73</a:t>
            </a:fld>
            <a:endParaRPr lang="nl-NL"/>
          </a:p>
        </p:txBody>
      </p:sp>
    </p:spTree>
    <p:extLst>
      <p:ext uri="{BB962C8B-B14F-4D97-AF65-F5344CB8AC3E}">
        <p14:creationId xmlns:p14="http://schemas.microsoft.com/office/powerpoint/2010/main" val="1379928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activity represents a single screen with a user interface. For example, an email app might have one activity that shows a list of new emails, another activity to compose an email, and another activity for reading emails. Although the activities work together to form a cohesive user experience in the email app, each one is independent of the others. As such, a different app can start any one of these activities (if the email app allows it). For example, a camera app can start the activity in the email app that composes new mail, in order for the user to share a picture.</a:t>
            </a:r>
          </a:p>
        </p:txBody>
      </p:sp>
      <p:sp>
        <p:nvSpPr>
          <p:cNvPr id="4" name="Slide Number Placeholder 3"/>
          <p:cNvSpPr>
            <a:spLocks noGrp="1"/>
          </p:cNvSpPr>
          <p:nvPr>
            <p:ph type="sldNum" sz="quarter" idx="10"/>
          </p:nvPr>
        </p:nvSpPr>
        <p:spPr/>
        <p:txBody>
          <a:bodyPr/>
          <a:lstStyle/>
          <a:p>
            <a:fld id="{375B649D-962F-434C-B1D1-0A0101E8CDA0}" type="slidenum">
              <a:rPr lang="nl-NL" smtClean="0"/>
              <a:pPr/>
              <a:t>10</a:t>
            </a:fld>
            <a:endParaRPr lang="nl-NL"/>
          </a:p>
        </p:txBody>
      </p:sp>
    </p:spTree>
    <p:extLst>
      <p:ext uri="{BB962C8B-B14F-4D97-AF65-F5344CB8AC3E}">
        <p14:creationId xmlns:p14="http://schemas.microsoft.com/office/powerpoint/2010/main" val="4110847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If an activity is paused or stopped, the system can drop it from memory either by asking it to finish (calling its finish() method), or simply killing its process. When the activity is opened again (after being finished or killed), it must be created all over.</a:t>
            </a:r>
          </a:p>
        </p:txBody>
      </p:sp>
      <p:sp>
        <p:nvSpPr>
          <p:cNvPr id="4" name="Slide Number Placeholder 3"/>
          <p:cNvSpPr>
            <a:spLocks noGrp="1"/>
          </p:cNvSpPr>
          <p:nvPr>
            <p:ph type="sldNum" sz="quarter" idx="10"/>
          </p:nvPr>
        </p:nvSpPr>
        <p:spPr/>
        <p:txBody>
          <a:bodyPr/>
          <a:lstStyle/>
          <a:p>
            <a:fld id="{375B649D-962F-434C-B1D1-0A0101E8CDA0}" type="slidenum">
              <a:rPr lang="nl-NL" smtClean="0"/>
              <a:pPr/>
              <a:t>31</a:t>
            </a:fld>
            <a:endParaRPr lang="nl-NL"/>
          </a:p>
        </p:txBody>
      </p:sp>
    </p:spTree>
    <p:extLst>
      <p:ext uri="{BB962C8B-B14F-4D97-AF65-F5344CB8AC3E}">
        <p14:creationId xmlns:p14="http://schemas.microsoft.com/office/powerpoint/2010/main" val="3818423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5B649D-962F-434C-B1D1-0A0101E8CDA0}" type="slidenum">
              <a:rPr lang="nl-NL" smtClean="0"/>
              <a:pPr/>
              <a:t>34</a:t>
            </a:fld>
            <a:endParaRPr lang="nl-NL"/>
          </a:p>
        </p:txBody>
      </p:sp>
    </p:spTree>
    <p:extLst>
      <p:ext uri="{BB962C8B-B14F-4D97-AF65-F5344CB8AC3E}">
        <p14:creationId xmlns:p14="http://schemas.microsoft.com/office/powerpoint/2010/main" val="35907460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“last in,</a:t>
            </a:r>
            <a:r>
              <a:rPr lang="en-US" baseline="0" dirty="0" smtClean="0"/>
              <a:t> first out”</a:t>
            </a:r>
            <a:endParaRPr lang="en-US" dirty="0"/>
          </a:p>
        </p:txBody>
      </p:sp>
      <p:sp>
        <p:nvSpPr>
          <p:cNvPr id="4" name="Slide Number Placeholder 3"/>
          <p:cNvSpPr>
            <a:spLocks noGrp="1"/>
          </p:cNvSpPr>
          <p:nvPr>
            <p:ph type="sldNum" sz="quarter" idx="10"/>
          </p:nvPr>
        </p:nvSpPr>
        <p:spPr/>
        <p:txBody>
          <a:bodyPr/>
          <a:lstStyle/>
          <a:p>
            <a:fld id="{375B649D-962F-434C-B1D1-0A0101E8CDA0}" type="slidenum">
              <a:rPr lang="nl-NL" smtClean="0"/>
              <a:pPr/>
              <a:t>45</a:t>
            </a:fld>
            <a:endParaRPr lang="nl-NL"/>
          </a:p>
        </p:txBody>
      </p:sp>
    </p:spTree>
    <p:extLst>
      <p:ext uri="{BB962C8B-B14F-4D97-AF65-F5344CB8AC3E}">
        <p14:creationId xmlns:p14="http://schemas.microsoft.com/office/powerpoint/2010/main" val="31508622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“last in,</a:t>
            </a:r>
            <a:r>
              <a:rPr lang="en-US" baseline="0" dirty="0" smtClean="0"/>
              <a:t> first out”</a:t>
            </a:r>
            <a:endParaRPr lang="en-US" dirty="0"/>
          </a:p>
        </p:txBody>
      </p:sp>
      <p:sp>
        <p:nvSpPr>
          <p:cNvPr id="4" name="Slide Number Placeholder 3"/>
          <p:cNvSpPr>
            <a:spLocks noGrp="1"/>
          </p:cNvSpPr>
          <p:nvPr>
            <p:ph type="sldNum" sz="quarter" idx="10"/>
          </p:nvPr>
        </p:nvSpPr>
        <p:spPr/>
        <p:txBody>
          <a:bodyPr/>
          <a:lstStyle/>
          <a:p>
            <a:fld id="{375B649D-962F-434C-B1D1-0A0101E8CDA0}" type="slidenum">
              <a:rPr lang="nl-NL" smtClean="0"/>
              <a:pPr/>
              <a:t>46</a:t>
            </a:fld>
            <a:endParaRPr lang="nl-NL"/>
          </a:p>
        </p:txBody>
      </p:sp>
    </p:spTree>
    <p:extLst>
      <p:ext uri="{BB962C8B-B14F-4D97-AF65-F5344CB8AC3E}">
        <p14:creationId xmlns:p14="http://schemas.microsoft.com/office/powerpoint/2010/main" val="4010446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hierarchy of </a:t>
            </a:r>
            <a:r>
              <a:rPr lang="en-US" dirty="0" err="1" smtClean="0"/>
              <a:t>ArrayAdapter</a:t>
            </a:r>
            <a:r>
              <a:rPr lang="en-US" dirty="0" smtClean="0"/>
              <a:t> in Android Studio</a:t>
            </a:r>
            <a:endParaRPr lang="en-US" baseline="0" dirty="0" smtClean="0"/>
          </a:p>
        </p:txBody>
      </p:sp>
      <p:sp>
        <p:nvSpPr>
          <p:cNvPr id="4" name="Slide Number Placeholder 3"/>
          <p:cNvSpPr>
            <a:spLocks noGrp="1"/>
          </p:cNvSpPr>
          <p:nvPr>
            <p:ph type="sldNum" sz="quarter" idx="10"/>
          </p:nvPr>
        </p:nvSpPr>
        <p:spPr/>
        <p:txBody>
          <a:bodyPr/>
          <a:lstStyle/>
          <a:p>
            <a:fld id="{375B649D-962F-434C-B1D1-0A0101E8CDA0}" type="slidenum">
              <a:rPr lang="nl-NL" smtClean="0"/>
              <a:pPr/>
              <a:t>56</a:t>
            </a:fld>
            <a:endParaRPr lang="nl-NL"/>
          </a:p>
        </p:txBody>
      </p:sp>
    </p:spTree>
    <p:extLst>
      <p:ext uri="{BB962C8B-B14F-4D97-AF65-F5344CB8AC3E}">
        <p14:creationId xmlns:p14="http://schemas.microsoft.com/office/powerpoint/2010/main" val="33458276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Solutions:</a:t>
            </a:r>
          </a:p>
          <a:p>
            <a:pPr marL="171450" indent="-171450">
              <a:buFontTx/>
              <a:buChar char="-"/>
            </a:pPr>
            <a:r>
              <a:rPr lang="en-US" baseline="0" dirty="0" smtClean="0"/>
              <a:t>04.01: https://gist.github.com/dutchaug/9942397</a:t>
            </a:r>
          </a:p>
          <a:p>
            <a:pPr marL="171450" indent="-171450">
              <a:buFontTx/>
              <a:buChar char="-"/>
            </a:pPr>
            <a:r>
              <a:rPr lang="en-US" baseline="0" dirty="0" smtClean="0"/>
              <a:t>04.02: https://gist.github.com/dutchaug/9942560</a:t>
            </a:r>
          </a:p>
          <a:p>
            <a:pPr marL="171450" indent="-171450">
              <a:buFontTx/>
              <a:buChar char="-"/>
            </a:pPr>
            <a:r>
              <a:rPr lang="en-US" baseline="0" smtClean="0"/>
              <a:t>04.03: https</a:t>
            </a:r>
            <a:r>
              <a:rPr lang="en-US" baseline="0" dirty="0" smtClean="0"/>
              <a:t>://gist.github.com/dutchaug/9942707</a:t>
            </a:r>
          </a:p>
        </p:txBody>
      </p:sp>
      <p:sp>
        <p:nvSpPr>
          <p:cNvPr id="4" name="Slide Number Placeholder 3"/>
          <p:cNvSpPr>
            <a:spLocks noGrp="1"/>
          </p:cNvSpPr>
          <p:nvPr>
            <p:ph type="sldNum" sz="quarter" idx="10"/>
          </p:nvPr>
        </p:nvSpPr>
        <p:spPr/>
        <p:txBody>
          <a:bodyPr/>
          <a:lstStyle/>
          <a:p>
            <a:fld id="{375B649D-962F-434C-B1D1-0A0101E8CDA0}" type="slidenum">
              <a:rPr lang="nl-NL" smtClean="0"/>
              <a:pPr/>
              <a:t>57</a:t>
            </a:fld>
            <a:endParaRPr lang="nl-NL"/>
          </a:p>
        </p:txBody>
      </p:sp>
    </p:spTree>
    <p:extLst>
      <p:ext uri="{BB962C8B-B14F-4D97-AF65-F5344CB8AC3E}">
        <p14:creationId xmlns:p14="http://schemas.microsoft.com/office/powerpoint/2010/main" val="3914960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Solutions:</a:t>
            </a:r>
          </a:p>
          <a:p>
            <a:pPr marL="171450" indent="-171450">
              <a:buFontTx/>
              <a:buChar char="-"/>
            </a:pPr>
            <a:r>
              <a:rPr lang="en-US" baseline="0" dirty="0" smtClean="0"/>
              <a:t>04.01: https://gist.github.com/dutchaug/9942397</a:t>
            </a:r>
          </a:p>
          <a:p>
            <a:pPr marL="171450" indent="-171450">
              <a:buFontTx/>
              <a:buChar char="-"/>
            </a:pPr>
            <a:r>
              <a:rPr lang="en-US" baseline="0" dirty="0" smtClean="0"/>
              <a:t>04.02: https://gist.github.com/dutchaug/9942560</a:t>
            </a:r>
          </a:p>
          <a:p>
            <a:pPr marL="171450" indent="-171450">
              <a:buFontTx/>
              <a:buChar char="-"/>
            </a:pPr>
            <a:r>
              <a:rPr lang="en-US" baseline="0" smtClean="0"/>
              <a:t>04.03: https</a:t>
            </a:r>
            <a:r>
              <a:rPr lang="en-US" baseline="0" dirty="0" smtClean="0"/>
              <a:t>://gist.github.com/dutchaug/9942707</a:t>
            </a:r>
          </a:p>
        </p:txBody>
      </p:sp>
      <p:sp>
        <p:nvSpPr>
          <p:cNvPr id="4" name="Slide Number Placeholder 3"/>
          <p:cNvSpPr>
            <a:spLocks noGrp="1"/>
          </p:cNvSpPr>
          <p:nvPr>
            <p:ph type="sldNum" sz="quarter" idx="10"/>
          </p:nvPr>
        </p:nvSpPr>
        <p:spPr/>
        <p:txBody>
          <a:bodyPr/>
          <a:lstStyle/>
          <a:p>
            <a:fld id="{375B649D-962F-434C-B1D1-0A0101E8CDA0}" type="slidenum">
              <a:rPr lang="nl-NL" smtClean="0"/>
              <a:pPr/>
              <a:t>58</a:t>
            </a:fld>
            <a:endParaRPr lang="nl-NL"/>
          </a:p>
        </p:txBody>
      </p:sp>
    </p:spTree>
    <p:extLst>
      <p:ext uri="{BB962C8B-B14F-4D97-AF65-F5344CB8AC3E}">
        <p14:creationId xmlns:p14="http://schemas.microsoft.com/office/powerpoint/2010/main" val="19944190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b="1">
                <a:latin typeface="+mn-lt"/>
              </a:defRPr>
            </a:lvl1pPr>
          </a:lstStyle>
          <a:p>
            <a:r>
              <a:rPr lang="en-US" smtClean="0"/>
              <a:t>Click to edit Master title style</a:t>
            </a:r>
            <a:endParaRPr lang="nl-NL"/>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nl-NL"/>
          </a:p>
        </p:txBody>
      </p:sp>
      <p:sp>
        <p:nvSpPr>
          <p:cNvPr id="7" name="Date Placeholder 6"/>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8" name="Footer Placeholder 7"/>
          <p:cNvSpPr>
            <a:spLocks noGrp="1"/>
          </p:cNvSpPr>
          <p:nvPr>
            <p:ph type="ftr" sz="quarter" idx="11"/>
          </p:nvPr>
        </p:nvSpPr>
        <p:spPr/>
        <p:txBody>
          <a:bodyPr/>
          <a:lstStyle/>
          <a:p>
            <a:endParaRPr lang="nl-NL"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dirty="0">
              <a:solidFill>
                <a:prstClr val="black">
                  <a:tint val="75000"/>
                </a:prstClr>
              </a:solidFill>
            </a:endParaRPr>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25691340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3" name="Footer Placeholder 2"/>
          <p:cNvSpPr>
            <a:spLocks noGrp="1"/>
          </p:cNvSpPr>
          <p:nvPr>
            <p:ph type="ftr" sz="quarter" idx="11"/>
          </p:nvPr>
        </p:nvSpPr>
        <p:spPr/>
        <p:txBody>
          <a:bodyPr/>
          <a:lstStyle/>
          <a:p>
            <a:endParaRPr lang="nl-NL">
              <a:solidFill>
                <a:prstClr val="black">
                  <a:tint val="75000"/>
                </a:prstClr>
              </a:solidFill>
            </a:endParaRPr>
          </a:p>
        </p:txBody>
      </p:sp>
      <p:sp>
        <p:nvSpPr>
          <p:cNvPr id="4" name="Slide Number Placeholder 3"/>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313426899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0">
                <a:latin typeface="+mn-lt"/>
              </a:defRPr>
            </a:lvl1pPr>
          </a:lstStyle>
          <a:p>
            <a:r>
              <a:rPr lang="en-US" dirty="0" smtClean="0"/>
              <a:t>Click to edit Master title style</a:t>
            </a:r>
            <a:endParaRPr lang="nl-NL"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6" name="Footer Placeholder 5"/>
          <p:cNvSpPr>
            <a:spLocks noGrp="1"/>
          </p:cNvSpPr>
          <p:nvPr>
            <p:ph type="ftr" sz="quarter" idx="11"/>
          </p:nvPr>
        </p:nvSpPr>
        <p:spPr/>
        <p:txBody>
          <a:bodyPr/>
          <a:lstStyle/>
          <a:p>
            <a:endParaRPr lang="nl-NL">
              <a:solidFill>
                <a:prstClr val="black">
                  <a:tint val="75000"/>
                </a:prstClr>
              </a:solidFill>
            </a:endParaRPr>
          </a:p>
        </p:txBody>
      </p:sp>
      <p:sp>
        <p:nvSpPr>
          <p:cNvPr id="7" name="Slide Number Placeholder 6"/>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3252402552"/>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atin typeface="+mn-lt"/>
              </a:defRPr>
            </a:lvl1pPr>
          </a:lstStyle>
          <a:p>
            <a:r>
              <a:rPr lang="en-US" dirty="0" smtClean="0"/>
              <a:t>Click to edit Master title style</a:t>
            </a:r>
            <a:endParaRPr lang="nl-NL"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6" name="Footer Placeholder 5"/>
          <p:cNvSpPr>
            <a:spLocks noGrp="1"/>
          </p:cNvSpPr>
          <p:nvPr>
            <p:ph type="ftr" sz="quarter" idx="11"/>
          </p:nvPr>
        </p:nvSpPr>
        <p:spPr/>
        <p:txBody>
          <a:bodyPr/>
          <a:lstStyle/>
          <a:p>
            <a:endParaRPr lang="nl-NL">
              <a:solidFill>
                <a:prstClr val="black">
                  <a:tint val="75000"/>
                </a:prstClr>
              </a:solidFill>
            </a:endParaRPr>
          </a:p>
        </p:txBody>
      </p:sp>
      <p:sp>
        <p:nvSpPr>
          <p:cNvPr id="7" name="Slide Number Placeholder 6"/>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405432881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smtClean="0"/>
              <a:t>Click to edit Master title style</a:t>
            </a:r>
            <a:endParaRPr lang="nl-NL"/>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5" name="Footer Placeholder 4"/>
          <p:cNvSpPr>
            <a:spLocks noGrp="1"/>
          </p:cNvSpPr>
          <p:nvPr>
            <p:ph type="ftr" sz="quarter" idx="11"/>
          </p:nvPr>
        </p:nvSpPr>
        <p:spPr/>
        <p:txBody>
          <a:bodyPr/>
          <a:lstStyle/>
          <a:p>
            <a:endParaRPr lang="nl-NL">
              <a:solidFill>
                <a:prstClr val="black">
                  <a:tint val="75000"/>
                </a:prstClr>
              </a:solidFill>
            </a:endParaRPr>
          </a:p>
        </p:txBody>
      </p:sp>
      <p:sp>
        <p:nvSpPr>
          <p:cNvPr id="6" name="Slide Number Placeholder 5"/>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20123044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b="1"/>
            </a:lvl1pPr>
          </a:lstStyle>
          <a:p>
            <a:r>
              <a:rPr lang="en-US" smtClean="0"/>
              <a:t>Click to edit Master title style</a:t>
            </a:r>
            <a:endParaRPr lang="nl-NL"/>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5" name="Footer Placeholder 4"/>
          <p:cNvSpPr>
            <a:spLocks noGrp="1"/>
          </p:cNvSpPr>
          <p:nvPr>
            <p:ph type="ftr" sz="quarter" idx="11"/>
          </p:nvPr>
        </p:nvSpPr>
        <p:spPr/>
        <p:txBody>
          <a:bodyPr/>
          <a:lstStyle/>
          <a:p>
            <a:endParaRPr lang="nl-NL">
              <a:solidFill>
                <a:prstClr val="black">
                  <a:tint val="75000"/>
                </a:prstClr>
              </a:solidFill>
            </a:endParaRPr>
          </a:p>
        </p:txBody>
      </p:sp>
      <p:sp>
        <p:nvSpPr>
          <p:cNvPr id="6" name="Slide Number Placeholder 5"/>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3832875253"/>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low 1">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4" name="Footer Placeholder 3"/>
          <p:cNvSpPr>
            <a:spLocks noGrp="1"/>
          </p:cNvSpPr>
          <p:nvPr>
            <p:ph type="ftr" sz="quarter" idx="11"/>
          </p:nvPr>
        </p:nvSpPr>
        <p:spPr/>
        <p:txBody>
          <a:bodyPr/>
          <a:lstStyle/>
          <a:p>
            <a:endParaRPr lang="nl-NL">
              <a:solidFill>
                <a:prstClr val="black">
                  <a:tint val="75000"/>
                </a:prstClr>
              </a:solidFill>
            </a:endParaRPr>
          </a:p>
        </p:txBody>
      </p:sp>
      <p:sp>
        <p:nvSpPr>
          <p:cNvPr id="5" name="Slide Number Placeholder 4"/>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sp>
        <p:nvSpPr>
          <p:cNvPr id="6" name="Rounded Rectangle 5"/>
          <p:cNvSpPr/>
          <p:nvPr userDrawn="1"/>
        </p:nvSpPr>
        <p:spPr>
          <a:xfrm>
            <a:off x="291927" y="412668"/>
            <a:ext cx="1514572" cy="864096"/>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Launch sender</a:t>
            </a:r>
            <a:endParaRPr lang="en-US" dirty="0"/>
          </a:p>
        </p:txBody>
      </p:sp>
      <p:sp>
        <p:nvSpPr>
          <p:cNvPr id="7" name="Rounded Rectangle 6"/>
          <p:cNvSpPr/>
          <p:nvPr userDrawn="1"/>
        </p:nvSpPr>
        <p:spPr>
          <a:xfrm>
            <a:off x="230776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Discover</a:t>
            </a:r>
            <a:endParaRPr lang="en-US" dirty="0">
              <a:solidFill>
                <a:schemeClr val="bg1">
                  <a:lumMod val="75000"/>
                </a:schemeClr>
              </a:solidFill>
            </a:endParaRPr>
          </a:p>
        </p:txBody>
      </p:sp>
      <p:sp>
        <p:nvSpPr>
          <p:cNvPr id="8" name="Rounded Rectangle 7"/>
          <p:cNvSpPr/>
          <p:nvPr userDrawn="1"/>
        </p:nvSpPr>
        <p:spPr>
          <a:xfrm>
            <a:off x="432360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Connect</a:t>
            </a:r>
            <a:endParaRPr lang="en-US" dirty="0">
              <a:solidFill>
                <a:schemeClr val="bg1">
                  <a:lumMod val="75000"/>
                </a:schemeClr>
              </a:solidFill>
            </a:endParaRPr>
          </a:p>
        </p:txBody>
      </p:sp>
      <p:sp>
        <p:nvSpPr>
          <p:cNvPr id="9" name="Rounded Rectangle 8"/>
          <p:cNvSpPr/>
          <p:nvPr userDrawn="1"/>
        </p:nvSpPr>
        <p:spPr>
          <a:xfrm>
            <a:off x="633944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Launch receiver</a:t>
            </a:r>
            <a:endParaRPr lang="en-US" dirty="0">
              <a:solidFill>
                <a:schemeClr val="bg1">
                  <a:lumMod val="75000"/>
                </a:schemeClr>
              </a:solidFill>
            </a:endParaRPr>
          </a:p>
        </p:txBody>
      </p:sp>
      <p:sp>
        <p:nvSpPr>
          <p:cNvPr id="10" name="Rounded Rectangle 9"/>
          <p:cNvSpPr/>
          <p:nvPr userDrawn="1"/>
        </p:nvSpPr>
        <p:spPr>
          <a:xfrm>
            <a:off x="835528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nl-NL" dirty="0" smtClean="0">
                <a:solidFill>
                  <a:schemeClr val="bg1">
                    <a:lumMod val="75000"/>
                  </a:schemeClr>
                </a:solidFill>
              </a:rPr>
              <a:t>Send &amp; receive</a:t>
            </a:r>
            <a:endParaRPr lang="en-US" dirty="0" smtClean="0">
              <a:solidFill>
                <a:schemeClr val="bg1">
                  <a:lumMod val="75000"/>
                </a:schemeClr>
              </a:solidFill>
            </a:endParaRPr>
          </a:p>
        </p:txBody>
      </p:sp>
      <p:sp>
        <p:nvSpPr>
          <p:cNvPr id="11" name="Rounded Rectangle 10"/>
          <p:cNvSpPr/>
          <p:nvPr userDrawn="1"/>
        </p:nvSpPr>
        <p:spPr>
          <a:xfrm>
            <a:off x="10370643"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Disconnect</a:t>
            </a:r>
          </a:p>
        </p:txBody>
      </p:sp>
      <p:sp>
        <p:nvSpPr>
          <p:cNvPr id="12" name="Circular Arrow 11"/>
          <p:cNvSpPr/>
          <p:nvPr userDrawn="1"/>
        </p:nvSpPr>
        <p:spPr>
          <a:xfrm flipH="1">
            <a:off x="8536511" y="-290052"/>
            <a:ext cx="1152128" cy="1263199"/>
          </a:xfrm>
          <a:prstGeom prst="circularArrow">
            <a:avLst>
              <a:gd name="adj1" fmla="val 17328"/>
              <a:gd name="adj2" fmla="val 1396437"/>
              <a:gd name="adj3" fmla="val 20119224"/>
              <a:gd name="adj4" fmla="val 10800000"/>
              <a:gd name="adj5" fmla="val 16484"/>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userDrawn="1"/>
        </p:nvSpPr>
        <p:spPr>
          <a:xfrm>
            <a:off x="994023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userDrawn="1"/>
        </p:nvSpPr>
        <p:spPr>
          <a:xfrm>
            <a:off x="792439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userDrawn="1"/>
        </p:nvSpPr>
        <p:spPr>
          <a:xfrm>
            <a:off x="590855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userDrawn="1"/>
        </p:nvSpPr>
        <p:spPr>
          <a:xfrm>
            <a:off x="3892711"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userDrawn="1"/>
        </p:nvSpPr>
        <p:spPr>
          <a:xfrm>
            <a:off x="1876870"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2"/>
          <p:cNvSpPr>
            <a:spLocks noGrp="1"/>
          </p:cNvSpPr>
          <p:nvPr>
            <p:ph idx="1"/>
          </p:nvPr>
        </p:nvSpPr>
        <p:spPr>
          <a:xfrm>
            <a:off x="609600" y="1600201"/>
            <a:ext cx="10972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275921511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low 2">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4" name="Footer Placeholder 3"/>
          <p:cNvSpPr>
            <a:spLocks noGrp="1"/>
          </p:cNvSpPr>
          <p:nvPr>
            <p:ph type="ftr" sz="quarter" idx="11"/>
          </p:nvPr>
        </p:nvSpPr>
        <p:spPr/>
        <p:txBody>
          <a:bodyPr/>
          <a:lstStyle/>
          <a:p>
            <a:endParaRPr lang="nl-NL">
              <a:solidFill>
                <a:prstClr val="black">
                  <a:tint val="75000"/>
                </a:prstClr>
              </a:solidFill>
            </a:endParaRPr>
          </a:p>
        </p:txBody>
      </p:sp>
      <p:sp>
        <p:nvSpPr>
          <p:cNvPr id="5" name="Slide Number Placeholder 4"/>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sp>
        <p:nvSpPr>
          <p:cNvPr id="6" name="Rounded Rectangle 5"/>
          <p:cNvSpPr/>
          <p:nvPr userDrawn="1"/>
        </p:nvSpPr>
        <p:spPr>
          <a:xfrm>
            <a:off x="291927"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en-US" dirty="0" smtClean="0">
                <a:solidFill>
                  <a:schemeClr val="bg1">
                    <a:lumMod val="75000"/>
                  </a:schemeClr>
                </a:solidFill>
              </a:rPr>
              <a:t>Launch sender</a:t>
            </a:r>
            <a:endParaRPr lang="en-US" dirty="0">
              <a:solidFill>
                <a:schemeClr val="bg1">
                  <a:lumMod val="75000"/>
                </a:schemeClr>
              </a:solidFill>
            </a:endParaRPr>
          </a:p>
        </p:txBody>
      </p:sp>
      <p:sp>
        <p:nvSpPr>
          <p:cNvPr id="7" name="Rounded Rectangle 6"/>
          <p:cNvSpPr/>
          <p:nvPr userDrawn="1"/>
        </p:nvSpPr>
        <p:spPr>
          <a:xfrm>
            <a:off x="2307768" y="412668"/>
            <a:ext cx="1514572" cy="864096"/>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lvl="0" algn="ctr"/>
            <a:r>
              <a:rPr lang="en-US" dirty="0" smtClean="0"/>
              <a:t>Discover</a:t>
            </a:r>
            <a:endParaRPr lang="en-US" dirty="0"/>
          </a:p>
        </p:txBody>
      </p:sp>
      <p:sp>
        <p:nvSpPr>
          <p:cNvPr id="8" name="Rounded Rectangle 7"/>
          <p:cNvSpPr/>
          <p:nvPr userDrawn="1"/>
        </p:nvSpPr>
        <p:spPr>
          <a:xfrm>
            <a:off x="432360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Connect</a:t>
            </a:r>
            <a:endParaRPr lang="en-US" dirty="0">
              <a:solidFill>
                <a:schemeClr val="bg1">
                  <a:lumMod val="75000"/>
                </a:schemeClr>
              </a:solidFill>
            </a:endParaRPr>
          </a:p>
        </p:txBody>
      </p:sp>
      <p:sp>
        <p:nvSpPr>
          <p:cNvPr id="9" name="Rounded Rectangle 8"/>
          <p:cNvSpPr/>
          <p:nvPr userDrawn="1"/>
        </p:nvSpPr>
        <p:spPr>
          <a:xfrm>
            <a:off x="633944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Launch receiver</a:t>
            </a:r>
            <a:endParaRPr lang="en-US" dirty="0">
              <a:solidFill>
                <a:schemeClr val="bg1">
                  <a:lumMod val="75000"/>
                </a:schemeClr>
              </a:solidFill>
            </a:endParaRPr>
          </a:p>
        </p:txBody>
      </p:sp>
      <p:sp>
        <p:nvSpPr>
          <p:cNvPr id="10" name="Rounded Rectangle 9"/>
          <p:cNvSpPr/>
          <p:nvPr userDrawn="1"/>
        </p:nvSpPr>
        <p:spPr>
          <a:xfrm>
            <a:off x="835528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nl-NL" dirty="0" smtClean="0">
                <a:solidFill>
                  <a:schemeClr val="bg1">
                    <a:lumMod val="75000"/>
                  </a:schemeClr>
                </a:solidFill>
              </a:rPr>
              <a:t>Send &amp; receive</a:t>
            </a:r>
            <a:endParaRPr lang="en-US" dirty="0" smtClean="0">
              <a:solidFill>
                <a:schemeClr val="bg1">
                  <a:lumMod val="75000"/>
                </a:schemeClr>
              </a:solidFill>
            </a:endParaRPr>
          </a:p>
        </p:txBody>
      </p:sp>
      <p:sp>
        <p:nvSpPr>
          <p:cNvPr id="11" name="Rounded Rectangle 10"/>
          <p:cNvSpPr/>
          <p:nvPr userDrawn="1"/>
        </p:nvSpPr>
        <p:spPr>
          <a:xfrm>
            <a:off x="10370643"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Disconnect</a:t>
            </a:r>
          </a:p>
        </p:txBody>
      </p:sp>
      <p:sp>
        <p:nvSpPr>
          <p:cNvPr id="12" name="Circular Arrow 11"/>
          <p:cNvSpPr/>
          <p:nvPr userDrawn="1"/>
        </p:nvSpPr>
        <p:spPr>
          <a:xfrm flipH="1">
            <a:off x="8536511" y="-290052"/>
            <a:ext cx="1152128" cy="1263199"/>
          </a:xfrm>
          <a:prstGeom prst="circularArrow">
            <a:avLst>
              <a:gd name="adj1" fmla="val 17328"/>
              <a:gd name="adj2" fmla="val 1396437"/>
              <a:gd name="adj3" fmla="val 20119224"/>
              <a:gd name="adj4" fmla="val 10800000"/>
              <a:gd name="adj5" fmla="val 16484"/>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userDrawn="1"/>
        </p:nvSpPr>
        <p:spPr>
          <a:xfrm>
            <a:off x="994023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userDrawn="1"/>
        </p:nvSpPr>
        <p:spPr>
          <a:xfrm>
            <a:off x="792439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userDrawn="1"/>
        </p:nvSpPr>
        <p:spPr>
          <a:xfrm>
            <a:off x="590855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userDrawn="1"/>
        </p:nvSpPr>
        <p:spPr>
          <a:xfrm>
            <a:off x="3892711"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userDrawn="1"/>
        </p:nvSpPr>
        <p:spPr>
          <a:xfrm>
            <a:off x="1876870"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2"/>
          <p:cNvSpPr>
            <a:spLocks noGrp="1"/>
          </p:cNvSpPr>
          <p:nvPr>
            <p:ph idx="1"/>
          </p:nvPr>
        </p:nvSpPr>
        <p:spPr>
          <a:xfrm>
            <a:off x="609600" y="1600201"/>
            <a:ext cx="10972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208181587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low 3">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4" name="Footer Placeholder 3"/>
          <p:cNvSpPr>
            <a:spLocks noGrp="1"/>
          </p:cNvSpPr>
          <p:nvPr>
            <p:ph type="ftr" sz="quarter" idx="11"/>
          </p:nvPr>
        </p:nvSpPr>
        <p:spPr/>
        <p:txBody>
          <a:bodyPr/>
          <a:lstStyle/>
          <a:p>
            <a:endParaRPr lang="nl-NL">
              <a:solidFill>
                <a:prstClr val="black">
                  <a:tint val="75000"/>
                </a:prstClr>
              </a:solidFill>
            </a:endParaRPr>
          </a:p>
        </p:txBody>
      </p:sp>
      <p:sp>
        <p:nvSpPr>
          <p:cNvPr id="5" name="Slide Number Placeholder 4"/>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sp>
        <p:nvSpPr>
          <p:cNvPr id="6" name="Rounded Rectangle 5"/>
          <p:cNvSpPr/>
          <p:nvPr userDrawn="1"/>
        </p:nvSpPr>
        <p:spPr>
          <a:xfrm>
            <a:off x="291927"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en-US" dirty="0" smtClean="0">
                <a:solidFill>
                  <a:schemeClr val="bg1">
                    <a:lumMod val="75000"/>
                  </a:schemeClr>
                </a:solidFill>
              </a:rPr>
              <a:t>Launch sender</a:t>
            </a:r>
            <a:endParaRPr lang="en-US" dirty="0">
              <a:solidFill>
                <a:schemeClr val="bg1">
                  <a:lumMod val="75000"/>
                </a:schemeClr>
              </a:solidFill>
            </a:endParaRPr>
          </a:p>
        </p:txBody>
      </p:sp>
      <p:sp>
        <p:nvSpPr>
          <p:cNvPr id="7" name="Rounded Rectangle 6"/>
          <p:cNvSpPr/>
          <p:nvPr userDrawn="1"/>
        </p:nvSpPr>
        <p:spPr>
          <a:xfrm>
            <a:off x="230776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en-US" dirty="0" smtClean="0">
                <a:solidFill>
                  <a:schemeClr val="bg1">
                    <a:lumMod val="75000"/>
                  </a:schemeClr>
                </a:solidFill>
              </a:rPr>
              <a:t>Discover</a:t>
            </a:r>
            <a:endParaRPr lang="en-US" dirty="0">
              <a:solidFill>
                <a:schemeClr val="bg1">
                  <a:lumMod val="75000"/>
                </a:schemeClr>
              </a:solidFill>
            </a:endParaRPr>
          </a:p>
        </p:txBody>
      </p:sp>
      <p:sp>
        <p:nvSpPr>
          <p:cNvPr id="8" name="Rounded Rectangle 7"/>
          <p:cNvSpPr/>
          <p:nvPr userDrawn="1"/>
        </p:nvSpPr>
        <p:spPr>
          <a:xfrm>
            <a:off x="4323608" y="412668"/>
            <a:ext cx="1514572" cy="864096"/>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lvl="0" algn="ctr"/>
            <a:r>
              <a:rPr lang="en-US" dirty="0" smtClean="0"/>
              <a:t>Connect</a:t>
            </a:r>
            <a:endParaRPr lang="en-US" dirty="0"/>
          </a:p>
        </p:txBody>
      </p:sp>
      <p:sp>
        <p:nvSpPr>
          <p:cNvPr id="9" name="Rounded Rectangle 8"/>
          <p:cNvSpPr/>
          <p:nvPr userDrawn="1"/>
        </p:nvSpPr>
        <p:spPr>
          <a:xfrm>
            <a:off x="633944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Launch receiver</a:t>
            </a:r>
            <a:endParaRPr lang="en-US" dirty="0">
              <a:solidFill>
                <a:schemeClr val="bg1">
                  <a:lumMod val="75000"/>
                </a:schemeClr>
              </a:solidFill>
            </a:endParaRPr>
          </a:p>
        </p:txBody>
      </p:sp>
      <p:sp>
        <p:nvSpPr>
          <p:cNvPr id="10" name="Rounded Rectangle 9"/>
          <p:cNvSpPr/>
          <p:nvPr userDrawn="1"/>
        </p:nvSpPr>
        <p:spPr>
          <a:xfrm>
            <a:off x="835528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nl-NL" dirty="0" smtClean="0">
                <a:solidFill>
                  <a:schemeClr val="bg1">
                    <a:lumMod val="75000"/>
                  </a:schemeClr>
                </a:solidFill>
              </a:rPr>
              <a:t>Send &amp; receive</a:t>
            </a:r>
            <a:endParaRPr lang="en-US" dirty="0" smtClean="0">
              <a:solidFill>
                <a:schemeClr val="bg1">
                  <a:lumMod val="75000"/>
                </a:schemeClr>
              </a:solidFill>
            </a:endParaRPr>
          </a:p>
        </p:txBody>
      </p:sp>
      <p:sp>
        <p:nvSpPr>
          <p:cNvPr id="11" name="Rounded Rectangle 10"/>
          <p:cNvSpPr/>
          <p:nvPr userDrawn="1"/>
        </p:nvSpPr>
        <p:spPr>
          <a:xfrm>
            <a:off x="10370643"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Disconnect</a:t>
            </a:r>
          </a:p>
        </p:txBody>
      </p:sp>
      <p:sp>
        <p:nvSpPr>
          <p:cNvPr id="12" name="Circular Arrow 11"/>
          <p:cNvSpPr/>
          <p:nvPr userDrawn="1"/>
        </p:nvSpPr>
        <p:spPr>
          <a:xfrm flipH="1">
            <a:off x="8536511" y="-290052"/>
            <a:ext cx="1152128" cy="1263199"/>
          </a:xfrm>
          <a:prstGeom prst="circularArrow">
            <a:avLst>
              <a:gd name="adj1" fmla="val 17328"/>
              <a:gd name="adj2" fmla="val 1396437"/>
              <a:gd name="adj3" fmla="val 20119224"/>
              <a:gd name="adj4" fmla="val 10800000"/>
              <a:gd name="adj5" fmla="val 16484"/>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userDrawn="1"/>
        </p:nvSpPr>
        <p:spPr>
          <a:xfrm>
            <a:off x="994023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userDrawn="1"/>
        </p:nvSpPr>
        <p:spPr>
          <a:xfrm>
            <a:off x="792439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userDrawn="1"/>
        </p:nvSpPr>
        <p:spPr>
          <a:xfrm>
            <a:off x="590855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userDrawn="1"/>
        </p:nvSpPr>
        <p:spPr>
          <a:xfrm>
            <a:off x="3892711"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userDrawn="1"/>
        </p:nvSpPr>
        <p:spPr>
          <a:xfrm>
            <a:off x="1876870"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2"/>
          <p:cNvSpPr>
            <a:spLocks noGrp="1"/>
          </p:cNvSpPr>
          <p:nvPr>
            <p:ph idx="1"/>
          </p:nvPr>
        </p:nvSpPr>
        <p:spPr>
          <a:xfrm>
            <a:off x="609600" y="1600201"/>
            <a:ext cx="10972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290149692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low 4">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4" name="Footer Placeholder 3"/>
          <p:cNvSpPr>
            <a:spLocks noGrp="1"/>
          </p:cNvSpPr>
          <p:nvPr>
            <p:ph type="ftr" sz="quarter" idx="11"/>
          </p:nvPr>
        </p:nvSpPr>
        <p:spPr/>
        <p:txBody>
          <a:bodyPr/>
          <a:lstStyle/>
          <a:p>
            <a:endParaRPr lang="nl-NL">
              <a:solidFill>
                <a:prstClr val="black">
                  <a:tint val="75000"/>
                </a:prstClr>
              </a:solidFill>
            </a:endParaRPr>
          </a:p>
        </p:txBody>
      </p:sp>
      <p:sp>
        <p:nvSpPr>
          <p:cNvPr id="5" name="Slide Number Placeholder 4"/>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sp>
        <p:nvSpPr>
          <p:cNvPr id="6" name="Rounded Rectangle 5"/>
          <p:cNvSpPr/>
          <p:nvPr userDrawn="1"/>
        </p:nvSpPr>
        <p:spPr>
          <a:xfrm>
            <a:off x="291927"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en-US" dirty="0" smtClean="0">
                <a:solidFill>
                  <a:schemeClr val="bg1">
                    <a:lumMod val="75000"/>
                  </a:schemeClr>
                </a:solidFill>
              </a:rPr>
              <a:t>Launch sender</a:t>
            </a:r>
            <a:endParaRPr lang="en-US" dirty="0">
              <a:solidFill>
                <a:schemeClr val="bg1">
                  <a:lumMod val="75000"/>
                </a:schemeClr>
              </a:solidFill>
            </a:endParaRPr>
          </a:p>
        </p:txBody>
      </p:sp>
      <p:sp>
        <p:nvSpPr>
          <p:cNvPr id="7" name="Rounded Rectangle 6"/>
          <p:cNvSpPr/>
          <p:nvPr userDrawn="1"/>
        </p:nvSpPr>
        <p:spPr>
          <a:xfrm>
            <a:off x="230776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en-US" dirty="0" smtClean="0">
                <a:solidFill>
                  <a:schemeClr val="bg1">
                    <a:lumMod val="75000"/>
                  </a:schemeClr>
                </a:solidFill>
              </a:rPr>
              <a:t>Discover</a:t>
            </a:r>
            <a:endParaRPr lang="en-US" dirty="0">
              <a:solidFill>
                <a:schemeClr val="bg1">
                  <a:lumMod val="75000"/>
                </a:schemeClr>
              </a:solidFill>
            </a:endParaRPr>
          </a:p>
        </p:txBody>
      </p:sp>
      <p:sp>
        <p:nvSpPr>
          <p:cNvPr id="8" name="Rounded Rectangle 7"/>
          <p:cNvSpPr/>
          <p:nvPr userDrawn="1"/>
        </p:nvSpPr>
        <p:spPr>
          <a:xfrm>
            <a:off x="432360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Connect</a:t>
            </a:r>
            <a:endParaRPr lang="en-US" dirty="0">
              <a:solidFill>
                <a:schemeClr val="bg1">
                  <a:lumMod val="75000"/>
                </a:schemeClr>
              </a:solidFill>
            </a:endParaRPr>
          </a:p>
        </p:txBody>
      </p:sp>
      <p:sp>
        <p:nvSpPr>
          <p:cNvPr id="9" name="Rounded Rectangle 8"/>
          <p:cNvSpPr/>
          <p:nvPr userDrawn="1"/>
        </p:nvSpPr>
        <p:spPr>
          <a:xfrm>
            <a:off x="6339449" y="412668"/>
            <a:ext cx="1514572" cy="864096"/>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lvl="0" algn="ctr"/>
            <a:r>
              <a:rPr lang="en-US" dirty="0" smtClean="0"/>
              <a:t>Launch receiver</a:t>
            </a:r>
            <a:endParaRPr lang="en-US" dirty="0"/>
          </a:p>
        </p:txBody>
      </p:sp>
      <p:sp>
        <p:nvSpPr>
          <p:cNvPr id="10" name="Rounded Rectangle 9"/>
          <p:cNvSpPr/>
          <p:nvPr userDrawn="1"/>
        </p:nvSpPr>
        <p:spPr>
          <a:xfrm>
            <a:off x="835528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nl-NL" dirty="0" smtClean="0">
                <a:solidFill>
                  <a:schemeClr val="bg1">
                    <a:lumMod val="75000"/>
                  </a:schemeClr>
                </a:solidFill>
              </a:rPr>
              <a:t>Send &amp; receive</a:t>
            </a:r>
            <a:endParaRPr lang="en-US" dirty="0" smtClean="0">
              <a:solidFill>
                <a:schemeClr val="bg1">
                  <a:lumMod val="75000"/>
                </a:schemeClr>
              </a:solidFill>
            </a:endParaRPr>
          </a:p>
        </p:txBody>
      </p:sp>
      <p:sp>
        <p:nvSpPr>
          <p:cNvPr id="11" name="Rounded Rectangle 10"/>
          <p:cNvSpPr/>
          <p:nvPr userDrawn="1"/>
        </p:nvSpPr>
        <p:spPr>
          <a:xfrm>
            <a:off x="10370643"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Disconnect</a:t>
            </a:r>
          </a:p>
        </p:txBody>
      </p:sp>
      <p:sp>
        <p:nvSpPr>
          <p:cNvPr id="12" name="Circular Arrow 11"/>
          <p:cNvSpPr/>
          <p:nvPr userDrawn="1"/>
        </p:nvSpPr>
        <p:spPr>
          <a:xfrm flipH="1">
            <a:off x="8536511" y="-290052"/>
            <a:ext cx="1152128" cy="1263199"/>
          </a:xfrm>
          <a:prstGeom prst="circularArrow">
            <a:avLst>
              <a:gd name="adj1" fmla="val 17328"/>
              <a:gd name="adj2" fmla="val 1396437"/>
              <a:gd name="adj3" fmla="val 20119224"/>
              <a:gd name="adj4" fmla="val 10800000"/>
              <a:gd name="adj5" fmla="val 16484"/>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userDrawn="1"/>
        </p:nvSpPr>
        <p:spPr>
          <a:xfrm>
            <a:off x="994023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userDrawn="1"/>
        </p:nvSpPr>
        <p:spPr>
          <a:xfrm>
            <a:off x="792439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userDrawn="1"/>
        </p:nvSpPr>
        <p:spPr>
          <a:xfrm>
            <a:off x="590855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userDrawn="1"/>
        </p:nvSpPr>
        <p:spPr>
          <a:xfrm>
            <a:off x="3892711"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userDrawn="1"/>
        </p:nvSpPr>
        <p:spPr>
          <a:xfrm>
            <a:off x="1876870"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2"/>
          <p:cNvSpPr>
            <a:spLocks noGrp="1"/>
          </p:cNvSpPr>
          <p:nvPr>
            <p:ph idx="1"/>
          </p:nvPr>
        </p:nvSpPr>
        <p:spPr>
          <a:xfrm>
            <a:off x="609600" y="1600201"/>
            <a:ext cx="10972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308325280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low 5">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4" name="Footer Placeholder 3"/>
          <p:cNvSpPr>
            <a:spLocks noGrp="1"/>
          </p:cNvSpPr>
          <p:nvPr>
            <p:ph type="ftr" sz="quarter" idx="11"/>
          </p:nvPr>
        </p:nvSpPr>
        <p:spPr/>
        <p:txBody>
          <a:bodyPr/>
          <a:lstStyle/>
          <a:p>
            <a:endParaRPr lang="nl-NL">
              <a:solidFill>
                <a:prstClr val="black">
                  <a:tint val="75000"/>
                </a:prstClr>
              </a:solidFill>
            </a:endParaRPr>
          </a:p>
        </p:txBody>
      </p:sp>
      <p:sp>
        <p:nvSpPr>
          <p:cNvPr id="5" name="Slide Number Placeholder 4"/>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sp>
        <p:nvSpPr>
          <p:cNvPr id="6" name="Rounded Rectangle 5"/>
          <p:cNvSpPr/>
          <p:nvPr userDrawn="1"/>
        </p:nvSpPr>
        <p:spPr>
          <a:xfrm>
            <a:off x="291927"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en-US" dirty="0" smtClean="0">
                <a:solidFill>
                  <a:schemeClr val="bg1">
                    <a:lumMod val="75000"/>
                  </a:schemeClr>
                </a:solidFill>
              </a:rPr>
              <a:t>Launch sender</a:t>
            </a:r>
            <a:endParaRPr lang="en-US" dirty="0">
              <a:solidFill>
                <a:schemeClr val="bg1">
                  <a:lumMod val="75000"/>
                </a:schemeClr>
              </a:solidFill>
            </a:endParaRPr>
          </a:p>
        </p:txBody>
      </p:sp>
      <p:sp>
        <p:nvSpPr>
          <p:cNvPr id="7" name="Rounded Rectangle 6"/>
          <p:cNvSpPr/>
          <p:nvPr userDrawn="1"/>
        </p:nvSpPr>
        <p:spPr>
          <a:xfrm>
            <a:off x="230776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en-US" dirty="0" smtClean="0">
                <a:solidFill>
                  <a:schemeClr val="bg1">
                    <a:lumMod val="75000"/>
                  </a:schemeClr>
                </a:solidFill>
              </a:rPr>
              <a:t>Discover</a:t>
            </a:r>
            <a:endParaRPr lang="en-US" dirty="0">
              <a:solidFill>
                <a:schemeClr val="bg1">
                  <a:lumMod val="75000"/>
                </a:schemeClr>
              </a:solidFill>
            </a:endParaRPr>
          </a:p>
        </p:txBody>
      </p:sp>
      <p:sp>
        <p:nvSpPr>
          <p:cNvPr id="8" name="Rounded Rectangle 7"/>
          <p:cNvSpPr/>
          <p:nvPr userDrawn="1"/>
        </p:nvSpPr>
        <p:spPr>
          <a:xfrm>
            <a:off x="432360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Connect</a:t>
            </a:r>
            <a:endParaRPr lang="en-US" dirty="0">
              <a:solidFill>
                <a:schemeClr val="bg1">
                  <a:lumMod val="75000"/>
                </a:schemeClr>
              </a:solidFill>
            </a:endParaRPr>
          </a:p>
        </p:txBody>
      </p:sp>
      <p:sp>
        <p:nvSpPr>
          <p:cNvPr id="9" name="Rounded Rectangle 8"/>
          <p:cNvSpPr/>
          <p:nvPr userDrawn="1"/>
        </p:nvSpPr>
        <p:spPr>
          <a:xfrm>
            <a:off x="633944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Launch receiver</a:t>
            </a:r>
            <a:endParaRPr lang="en-US" dirty="0">
              <a:solidFill>
                <a:schemeClr val="bg1">
                  <a:lumMod val="75000"/>
                </a:schemeClr>
              </a:solidFill>
            </a:endParaRPr>
          </a:p>
        </p:txBody>
      </p:sp>
      <p:sp>
        <p:nvSpPr>
          <p:cNvPr id="10" name="Rounded Rectangle 9"/>
          <p:cNvSpPr/>
          <p:nvPr userDrawn="1"/>
        </p:nvSpPr>
        <p:spPr>
          <a:xfrm>
            <a:off x="8355289" y="412668"/>
            <a:ext cx="1514572" cy="864096"/>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lvl="0" algn="ctr"/>
            <a:r>
              <a:rPr lang="nl-NL" dirty="0" smtClean="0"/>
              <a:t>Send &amp; receive</a:t>
            </a:r>
            <a:endParaRPr lang="en-US" dirty="0" smtClean="0"/>
          </a:p>
        </p:txBody>
      </p:sp>
      <p:sp>
        <p:nvSpPr>
          <p:cNvPr id="11" name="Rounded Rectangle 10"/>
          <p:cNvSpPr/>
          <p:nvPr userDrawn="1"/>
        </p:nvSpPr>
        <p:spPr>
          <a:xfrm>
            <a:off x="10370643"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Disconnect</a:t>
            </a:r>
          </a:p>
        </p:txBody>
      </p:sp>
      <p:sp>
        <p:nvSpPr>
          <p:cNvPr id="12" name="Circular Arrow 11"/>
          <p:cNvSpPr/>
          <p:nvPr userDrawn="1"/>
        </p:nvSpPr>
        <p:spPr>
          <a:xfrm flipH="1">
            <a:off x="8536511" y="-290052"/>
            <a:ext cx="1152128" cy="1263199"/>
          </a:xfrm>
          <a:prstGeom prst="circularArrow">
            <a:avLst>
              <a:gd name="adj1" fmla="val 17328"/>
              <a:gd name="adj2" fmla="val 1396437"/>
              <a:gd name="adj3" fmla="val 20119224"/>
              <a:gd name="adj4" fmla="val 10800000"/>
              <a:gd name="adj5" fmla="val 16484"/>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userDrawn="1"/>
        </p:nvSpPr>
        <p:spPr>
          <a:xfrm>
            <a:off x="994023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userDrawn="1"/>
        </p:nvSpPr>
        <p:spPr>
          <a:xfrm>
            <a:off x="792439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userDrawn="1"/>
        </p:nvSpPr>
        <p:spPr>
          <a:xfrm>
            <a:off x="590855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userDrawn="1"/>
        </p:nvSpPr>
        <p:spPr>
          <a:xfrm>
            <a:off x="3892711"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userDrawn="1"/>
        </p:nvSpPr>
        <p:spPr>
          <a:xfrm>
            <a:off x="1876870"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2"/>
          <p:cNvSpPr>
            <a:spLocks noGrp="1"/>
          </p:cNvSpPr>
          <p:nvPr>
            <p:ph idx="1"/>
          </p:nvPr>
        </p:nvSpPr>
        <p:spPr>
          <a:xfrm>
            <a:off x="609600" y="1600201"/>
            <a:ext cx="10972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2271613729"/>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3"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12972" y="-7297"/>
            <a:ext cx="12217945" cy="687259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75146"/>
          <a:stretch/>
        </p:blipFill>
        <p:spPr bwMode="auto">
          <a:xfrm>
            <a:off x="-10860" y="5157191"/>
            <a:ext cx="12217944" cy="1708105"/>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p:cNvSpPr/>
          <p:nvPr userDrawn="1"/>
        </p:nvSpPr>
        <p:spPr>
          <a:xfrm>
            <a:off x="0" y="5157192"/>
            <a:ext cx="12192000" cy="170080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6688" y="5272731"/>
            <a:ext cx="7920880" cy="1470025"/>
          </a:xfrm>
        </p:spPr>
        <p:txBody>
          <a:bodyPr>
            <a:normAutofit/>
          </a:bodyPr>
          <a:lstStyle>
            <a:lvl1pPr>
              <a:defRPr lang="nl-NL" sz="5400" b="1" kern="1200" dirty="0">
                <a:solidFill>
                  <a:srgbClr val="F8C02B"/>
                </a:solidFill>
                <a:latin typeface="MV Boli" panose="02000500030200090000" pitchFamily="2" charset="0"/>
                <a:ea typeface="+mj-ea"/>
                <a:cs typeface="MV Boli" panose="02000500030200090000" pitchFamily="2" charset="0"/>
              </a:defRPr>
            </a:lvl1pPr>
          </a:lstStyle>
          <a:p>
            <a:r>
              <a:rPr lang="en-US" dirty="0" smtClean="0"/>
              <a:t>Click to edit Master title style</a:t>
            </a:r>
            <a:endParaRPr lang="nl-NL" dirty="0"/>
          </a:p>
        </p:txBody>
      </p:sp>
      <p:sp>
        <p:nvSpPr>
          <p:cNvPr id="9" name="Slide Number Placeholder 8"/>
          <p:cNvSpPr>
            <a:spLocks noGrp="1"/>
          </p:cNvSpPr>
          <p:nvPr>
            <p:ph type="sldNum" sz="quarter" idx="12"/>
          </p:nvPr>
        </p:nvSpPr>
        <p:spPr>
          <a:xfrm>
            <a:off x="119336" y="6356351"/>
            <a:ext cx="2844800" cy="365125"/>
          </a:xfrm>
        </p:spPr>
        <p:txBody>
          <a:bodyPr/>
          <a:lstStyle>
            <a:lvl1pPr algn="l">
              <a:defRPr/>
            </a:lvl1pPr>
          </a:lstStyle>
          <a:p>
            <a:fld id="{846D1668-100D-4047-BF8E-94B997CC1209}" type="slidenum">
              <a:rPr lang="nl-NL" smtClean="0">
                <a:solidFill>
                  <a:prstClr val="black">
                    <a:tint val="75000"/>
                  </a:prstClr>
                </a:solidFill>
              </a:rPr>
              <a:pPr/>
              <a:t>‹#›</a:t>
            </a:fld>
            <a:endParaRPr lang="nl-NL" dirty="0">
              <a:solidFill>
                <a:prstClr val="black">
                  <a:tint val="75000"/>
                </a:prstClr>
              </a:solidFill>
            </a:endParaRPr>
          </a:p>
        </p:txBody>
      </p:sp>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3599025112"/>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low 6">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4" name="Footer Placeholder 3"/>
          <p:cNvSpPr>
            <a:spLocks noGrp="1"/>
          </p:cNvSpPr>
          <p:nvPr>
            <p:ph type="ftr" sz="quarter" idx="11"/>
          </p:nvPr>
        </p:nvSpPr>
        <p:spPr/>
        <p:txBody>
          <a:bodyPr/>
          <a:lstStyle/>
          <a:p>
            <a:endParaRPr lang="nl-NL">
              <a:solidFill>
                <a:prstClr val="black">
                  <a:tint val="75000"/>
                </a:prstClr>
              </a:solidFill>
            </a:endParaRPr>
          </a:p>
        </p:txBody>
      </p:sp>
      <p:sp>
        <p:nvSpPr>
          <p:cNvPr id="5" name="Slide Number Placeholder 4"/>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sp>
        <p:nvSpPr>
          <p:cNvPr id="6" name="Rounded Rectangle 5"/>
          <p:cNvSpPr/>
          <p:nvPr userDrawn="1"/>
        </p:nvSpPr>
        <p:spPr>
          <a:xfrm>
            <a:off x="291927"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en-US" dirty="0" smtClean="0">
                <a:solidFill>
                  <a:schemeClr val="bg1">
                    <a:lumMod val="75000"/>
                  </a:schemeClr>
                </a:solidFill>
              </a:rPr>
              <a:t>Launch sender</a:t>
            </a:r>
            <a:endParaRPr lang="en-US" dirty="0">
              <a:solidFill>
                <a:schemeClr val="bg1">
                  <a:lumMod val="75000"/>
                </a:schemeClr>
              </a:solidFill>
            </a:endParaRPr>
          </a:p>
        </p:txBody>
      </p:sp>
      <p:sp>
        <p:nvSpPr>
          <p:cNvPr id="7" name="Rounded Rectangle 6"/>
          <p:cNvSpPr/>
          <p:nvPr userDrawn="1"/>
        </p:nvSpPr>
        <p:spPr>
          <a:xfrm>
            <a:off x="230776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en-US" dirty="0" smtClean="0">
                <a:solidFill>
                  <a:schemeClr val="bg1">
                    <a:lumMod val="75000"/>
                  </a:schemeClr>
                </a:solidFill>
              </a:rPr>
              <a:t>Discover</a:t>
            </a:r>
            <a:endParaRPr lang="en-US" dirty="0">
              <a:solidFill>
                <a:schemeClr val="bg1">
                  <a:lumMod val="75000"/>
                </a:schemeClr>
              </a:solidFill>
            </a:endParaRPr>
          </a:p>
        </p:txBody>
      </p:sp>
      <p:sp>
        <p:nvSpPr>
          <p:cNvPr id="8" name="Rounded Rectangle 7"/>
          <p:cNvSpPr/>
          <p:nvPr userDrawn="1"/>
        </p:nvSpPr>
        <p:spPr>
          <a:xfrm>
            <a:off x="4323608"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Connect</a:t>
            </a:r>
            <a:endParaRPr lang="en-US" dirty="0">
              <a:solidFill>
                <a:schemeClr val="bg1">
                  <a:lumMod val="75000"/>
                </a:schemeClr>
              </a:solidFill>
            </a:endParaRPr>
          </a:p>
        </p:txBody>
      </p:sp>
      <p:sp>
        <p:nvSpPr>
          <p:cNvPr id="9" name="Rounded Rectangle 8"/>
          <p:cNvSpPr/>
          <p:nvPr userDrawn="1"/>
        </p:nvSpPr>
        <p:spPr>
          <a:xfrm>
            <a:off x="633944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smtClean="0">
                <a:solidFill>
                  <a:schemeClr val="bg1">
                    <a:lumMod val="75000"/>
                  </a:schemeClr>
                </a:solidFill>
              </a:rPr>
              <a:t>Launch receiver</a:t>
            </a:r>
            <a:endParaRPr lang="en-US" dirty="0">
              <a:solidFill>
                <a:schemeClr val="bg1">
                  <a:lumMod val="75000"/>
                </a:schemeClr>
              </a:solidFill>
            </a:endParaRPr>
          </a:p>
        </p:txBody>
      </p:sp>
      <p:sp>
        <p:nvSpPr>
          <p:cNvPr id="10" name="Rounded Rectangle 9"/>
          <p:cNvSpPr/>
          <p:nvPr userDrawn="1"/>
        </p:nvSpPr>
        <p:spPr>
          <a:xfrm>
            <a:off x="8355289" y="412668"/>
            <a:ext cx="1514572" cy="864096"/>
          </a:xfrm>
          <a:prstGeom prst="roundRect">
            <a:avLst/>
          </a:prstGeom>
          <a:solidFill>
            <a:schemeClr val="bg1">
              <a:alpha val="50000"/>
            </a:schemeClr>
          </a:solidFill>
          <a:ln>
            <a:solidFill>
              <a:schemeClr val="bg1">
                <a:lumMod val="75000"/>
              </a:schemeClr>
            </a:solidFill>
          </a:ln>
          <a:effectLst/>
        </p:spPr>
        <p:style>
          <a:lnRef idx="3">
            <a:schemeClr val="lt1"/>
          </a:lnRef>
          <a:fillRef idx="1">
            <a:schemeClr val="accent1"/>
          </a:fillRef>
          <a:effectRef idx="1">
            <a:schemeClr val="accent1"/>
          </a:effectRef>
          <a:fontRef idx="minor">
            <a:schemeClr val="lt1"/>
          </a:fontRef>
        </p:style>
        <p:txBody>
          <a:bodyPr rtlCol="0" anchor="ctr"/>
          <a:lstStyle/>
          <a:p>
            <a:pPr lvl="0" algn="ctr"/>
            <a:r>
              <a:rPr lang="nl-NL" dirty="0" smtClean="0">
                <a:solidFill>
                  <a:schemeClr val="bg1">
                    <a:lumMod val="75000"/>
                  </a:schemeClr>
                </a:solidFill>
              </a:rPr>
              <a:t>Send &amp; receive</a:t>
            </a:r>
            <a:endParaRPr lang="en-US" dirty="0" smtClean="0">
              <a:solidFill>
                <a:schemeClr val="bg1">
                  <a:lumMod val="75000"/>
                </a:schemeClr>
              </a:solidFill>
            </a:endParaRPr>
          </a:p>
        </p:txBody>
      </p:sp>
      <p:sp>
        <p:nvSpPr>
          <p:cNvPr id="11" name="Rounded Rectangle 10"/>
          <p:cNvSpPr/>
          <p:nvPr userDrawn="1"/>
        </p:nvSpPr>
        <p:spPr>
          <a:xfrm>
            <a:off x="10370643" y="412668"/>
            <a:ext cx="1514572" cy="864096"/>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lvl="0" algn="ctr"/>
            <a:r>
              <a:rPr lang="en-US" dirty="0" smtClean="0"/>
              <a:t>Disconnect</a:t>
            </a:r>
          </a:p>
        </p:txBody>
      </p:sp>
      <p:sp>
        <p:nvSpPr>
          <p:cNvPr id="12" name="Circular Arrow 11"/>
          <p:cNvSpPr/>
          <p:nvPr userDrawn="1"/>
        </p:nvSpPr>
        <p:spPr>
          <a:xfrm flipH="1">
            <a:off x="8536511" y="-290052"/>
            <a:ext cx="1152128" cy="1263199"/>
          </a:xfrm>
          <a:prstGeom prst="circularArrow">
            <a:avLst>
              <a:gd name="adj1" fmla="val 17328"/>
              <a:gd name="adj2" fmla="val 1396437"/>
              <a:gd name="adj3" fmla="val 20119224"/>
              <a:gd name="adj4" fmla="val 10800000"/>
              <a:gd name="adj5" fmla="val 16484"/>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userDrawn="1"/>
        </p:nvSpPr>
        <p:spPr>
          <a:xfrm>
            <a:off x="994023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userDrawn="1"/>
        </p:nvSpPr>
        <p:spPr>
          <a:xfrm>
            <a:off x="792439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userDrawn="1"/>
        </p:nvSpPr>
        <p:spPr>
          <a:xfrm>
            <a:off x="5908552"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userDrawn="1"/>
        </p:nvSpPr>
        <p:spPr>
          <a:xfrm>
            <a:off x="3892711"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userDrawn="1"/>
        </p:nvSpPr>
        <p:spPr>
          <a:xfrm>
            <a:off x="1876870" y="664696"/>
            <a:ext cx="360040" cy="360040"/>
          </a:xfrm>
          <a:prstGeom prst="rightArrow">
            <a:avLst>
              <a:gd name="adj1" fmla="val 65873"/>
              <a:gd name="adj2" fmla="val 47355"/>
            </a:avLst>
          </a:prstGeom>
          <a:solidFill>
            <a:schemeClr val="accent6">
              <a:lumMod val="40000"/>
              <a:lumOff val="60000"/>
            </a:schemeClr>
          </a:solidFill>
          <a:ln>
            <a:noFill/>
          </a:ln>
          <a:effectLst>
            <a:outerShdw blurRad="40005" dist="20320" dir="5400000" algn="t"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2"/>
          <p:cNvSpPr>
            <a:spLocks noGrp="1"/>
          </p:cNvSpPr>
          <p:nvPr>
            <p:ph idx="1"/>
          </p:nvPr>
        </p:nvSpPr>
        <p:spPr>
          <a:xfrm>
            <a:off x="609600" y="1600201"/>
            <a:ext cx="10972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pic>
        <p:nvPicPr>
          <p:cNvPr id="19" name="Picture 1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31956094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13"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12972" y="-7297"/>
            <a:ext cx="12217945" cy="687259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75146"/>
          <a:stretch/>
        </p:blipFill>
        <p:spPr bwMode="auto">
          <a:xfrm>
            <a:off x="-10860" y="5157191"/>
            <a:ext cx="12217944" cy="1708105"/>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p:cNvSpPr/>
          <p:nvPr userDrawn="1"/>
        </p:nvSpPr>
        <p:spPr>
          <a:xfrm>
            <a:off x="0" y="5157192"/>
            <a:ext cx="12192000" cy="170080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6688" y="5272732"/>
            <a:ext cx="8928992" cy="947096"/>
          </a:xfrm>
        </p:spPr>
        <p:txBody>
          <a:bodyPr>
            <a:normAutofit/>
          </a:bodyPr>
          <a:lstStyle>
            <a:lvl1pPr>
              <a:defRPr lang="nl-NL" sz="5400" b="1" kern="1200" dirty="0">
                <a:solidFill>
                  <a:srgbClr val="F8C02B"/>
                </a:solidFill>
                <a:latin typeface="MV Boli" panose="02000500030200090000" pitchFamily="2" charset="0"/>
                <a:ea typeface="+mj-ea"/>
                <a:cs typeface="MV Boli" panose="02000500030200090000" pitchFamily="2" charset="0"/>
              </a:defRPr>
            </a:lvl1pPr>
          </a:lstStyle>
          <a:p>
            <a:r>
              <a:rPr lang="en-US" dirty="0" smtClean="0"/>
              <a:t>Click to edit Master title style</a:t>
            </a:r>
            <a:endParaRPr lang="nl-NL" dirty="0"/>
          </a:p>
        </p:txBody>
      </p:sp>
      <p:sp>
        <p:nvSpPr>
          <p:cNvPr id="9" name="Slide Number Placeholder 8"/>
          <p:cNvSpPr>
            <a:spLocks noGrp="1"/>
          </p:cNvSpPr>
          <p:nvPr>
            <p:ph type="sldNum" sz="quarter" idx="12"/>
          </p:nvPr>
        </p:nvSpPr>
        <p:spPr>
          <a:xfrm>
            <a:off x="119336" y="6356351"/>
            <a:ext cx="2844800" cy="365125"/>
          </a:xfrm>
        </p:spPr>
        <p:txBody>
          <a:bodyPr/>
          <a:lstStyle>
            <a:lvl1pPr algn="l">
              <a:defRPr/>
            </a:lvl1pPr>
          </a:lstStyle>
          <a:p>
            <a:fld id="{846D1668-100D-4047-BF8E-94B997CC1209}" type="slidenum">
              <a:rPr lang="nl-NL" smtClean="0">
                <a:solidFill>
                  <a:prstClr val="black">
                    <a:tint val="75000"/>
                  </a:prstClr>
                </a:solidFill>
              </a:rPr>
              <a:pPr/>
              <a:t>‹#›</a:t>
            </a:fld>
            <a:endParaRPr lang="nl-NL" dirty="0">
              <a:solidFill>
                <a:prstClr val="black">
                  <a:tint val="75000"/>
                </a:prstClr>
              </a:solidFill>
            </a:endParaRPr>
          </a:p>
        </p:txBody>
      </p:sp>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
        <p:nvSpPr>
          <p:cNvPr id="8" name="Subtitle 2"/>
          <p:cNvSpPr>
            <a:spLocks noGrp="1"/>
          </p:cNvSpPr>
          <p:nvPr>
            <p:ph type="subTitle" idx="1"/>
          </p:nvPr>
        </p:nvSpPr>
        <p:spPr>
          <a:xfrm>
            <a:off x="-96688" y="6021288"/>
            <a:ext cx="8928992" cy="836712"/>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nl-NL" dirty="0"/>
          </a:p>
        </p:txBody>
      </p:sp>
    </p:spTree>
    <p:extLst>
      <p:ext uri="{BB962C8B-B14F-4D97-AF65-F5344CB8AC3E}">
        <p14:creationId xmlns:p14="http://schemas.microsoft.com/office/powerpoint/2010/main" val="4062615183"/>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mn-lt"/>
              </a:defRPr>
            </a:lvl1pPr>
          </a:lstStyle>
          <a:p>
            <a:r>
              <a:rPr lang="en-US" smtClean="0"/>
              <a:t>Click to edit Master title style</a:t>
            </a:r>
            <a:endParaRPr lang="nl-NL"/>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5" name="Footer Placeholder 4"/>
          <p:cNvSpPr>
            <a:spLocks noGrp="1"/>
          </p:cNvSpPr>
          <p:nvPr>
            <p:ph type="ftr" sz="quarter" idx="11"/>
          </p:nvPr>
        </p:nvSpPr>
        <p:spPr/>
        <p:txBody>
          <a:bodyPr/>
          <a:lstStyle/>
          <a:p>
            <a:endParaRPr lang="nl-NL">
              <a:solidFill>
                <a:prstClr val="black">
                  <a:tint val="75000"/>
                </a:prstClr>
              </a:solidFill>
            </a:endParaRPr>
          </a:p>
        </p:txBody>
      </p:sp>
      <p:sp>
        <p:nvSpPr>
          <p:cNvPr id="6" name="Slide Number Placeholder 5"/>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303052020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8"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10860" y="-7297"/>
            <a:ext cx="12217944" cy="6872594"/>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userDrawn="1"/>
        </p:nvSpPr>
        <p:spPr>
          <a:xfrm>
            <a:off x="0" y="-7297"/>
            <a:ext cx="12192000" cy="6865297"/>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b="1">
                <a:solidFill>
                  <a:schemeClr val="bg1"/>
                </a:solidFill>
                <a:latin typeface="+mn-lt"/>
              </a:defRPr>
            </a:lvl1pPr>
          </a:lstStyle>
          <a:p>
            <a:r>
              <a:rPr lang="en-US" smtClean="0"/>
              <a:t>Click to edit Master title style</a:t>
            </a:r>
            <a:endParaRPr lang="nl-NL"/>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10"/>
          </p:nvPr>
        </p:nvSpPr>
        <p:spPr/>
        <p:txBody>
          <a:bodyPr/>
          <a:lstStyle>
            <a:lvl1pPr>
              <a:defRPr>
                <a:solidFill>
                  <a:schemeClr val="bg1"/>
                </a:solidFill>
              </a:defRPr>
            </a:lvl1pPr>
          </a:lstStyle>
          <a:p>
            <a:fld id="{57C89201-1C23-4F2A-9964-CF3389FA3EB1}" type="datetimeFigureOut">
              <a:rPr lang="nl-NL" smtClean="0"/>
              <a:pPr/>
              <a:t>1-5-2016</a:t>
            </a:fld>
            <a:endParaRPr lang="nl-NL"/>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nl-NL"/>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846D1668-100D-4047-BF8E-94B997CC1209}" type="slidenum">
              <a:rPr lang="nl-NL" smtClean="0"/>
              <a:pPr/>
              <a:t>‹#›</a:t>
            </a:fld>
            <a:endParaRPr lang="nl-NL"/>
          </a:p>
        </p:txBody>
      </p:sp>
    </p:spTree>
    <p:extLst>
      <p:ext uri="{BB962C8B-B14F-4D97-AF65-F5344CB8AC3E}">
        <p14:creationId xmlns:p14="http://schemas.microsoft.com/office/powerpoint/2010/main" val="214300186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atin typeface="+mn-lt"/>
              </a:defRPr>
            </a:lvl1pPr>
          </a:lstStyle>
          <a:p>
            <a:r>
              <a:rPr lang="en-US" smtClean="0"/>
              <a:t>Click to edit Master title style</a:t>
            </a:r>
            <a:endParaRPr lang="nl-NL"/>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5" name="Footer Placeholder 4"/>
          <p:cNvSpPr>
            <a:spLocks noGrp="1"/>
          </p:cNvSpPr>
          <p:nvPr>
            <p:ph type="ftr" sz="quarter" idx="11"/>
          </p:nvPr>
        </p:nvSpPr>
        <p:spPr/>
        <p:txBody>
          <a:bodyPr/>
          <a:lstStyle/>
          <a:p>
            <a:endParaRPr lang="nl-NL">
              <a:solidFill>
                <a:prstClr val="black">
                  <a:tint val="75000"/>
                </a:prstClr>
              </a:solidFill>
            </a:endParaRPr>
          </a:p>
        </p:txBody>
      </p:sp>
      <p:sp>
        <p:nvSpPr>
          <p:cNvPr id="6" name="Slide Number Placeholder 5"/>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53736753"/>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mn-lt"/>
              </a:defRPr>
            </a:lvl1pPr>
          </a:lstStyle>
          <a:p>
            <a:r>
              <a:rPr lang="en-US" smtClean="0"/>
              <a:t>Click to edit Master title style</a:t>
            </a:r>
            <a:endParaRPr lang="nl-NL"/>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5" name="Date Placeholder 4"/>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6" name="Footer Placeholder 5"/>
          <p:cNvSpPr>
            <a:spLocks noGrp="1"/>
          </p:cNvSpPr>
          <p:nvPr>
            <p:ph type="ftr" sz="quarter" idx="11"/>
          </p:nvPr>
        </p:nvSpPr>
        <p:spPr/>
        <p:txBody>
          <a:bodyPr/>
          <a:lstStyle/>
          <a:p>
            <a:endParaRPr lang="nl-NL">
              <a:solidFill>
                <a:prstClr val="black">
                  <a:tint val="75000"/>
                </a:prstClr>
              </a:solidFill>
            </a:endParaRPr>
          </a:p>
        </p:txBody>
      </p:sp>
      <p:sp>
        <p:nvSpPr>
          <p:cNvPr id="7" name="Slide Number Placeholder 6"/>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4815103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mn-lt"/>
              </a:defRPr>
            </a:lvl1pPr>
          </a:lstStyle>
          <a:p>
            <a:r>
              <a:rPr lang="en-US" smtClean="0"/>
              <a:t>Click to edit Master title style</a:t>
            </a:r>
            <a:endParaRPr lang="nl-NL"/>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7" name="Date Placeholder 6"/>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8" name="Footer Placeholder 7"/>
          <p:cNvSpPr>
            <a:spLocks noGrp="1"/>
          </p:cNvSpPr>
          <p:nvPr>
            <p:ph type="ftr" sz="quarter" idx="11"/>
          </p:nvPr>
        </p:nvSpPr>
        <p:spPr/>
        <p:txBody>
          <a:bodyPr/>
          <a:lstStyle/>
          <a:p>
            <a:endParaRPr lang="nl-NL">
              <a:solidFill>
                <a:prstClr val="black">
                  <a:tint val="75000"/>
                </a:prstClr>
              </a:solidFill>
            </a:endParaRPr>
          </a:p>
        </p:txBody>
      </p:sp>
      <p:sp>
        <p:nvSpPr>
          <p:cNvPr id="9" name="Slide Number Placeholder 8"/>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259976509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mn-lt"/>
              </a:defRPr>
            </a:lvl1pPr>
          </a:lstStyle>
          <a:p>
            <a:r>
              <a:rPr lang="en-US" smtClean="0"/>
              <a:t>Click to edit Master title style</a:t>
            </a:r>
            <a:endParaRPr lang="nl-NL"/>
          </a:p>
        </p:txBody>
      </p:sp>
      <p:sp>
        <p:nvSpPr>
          <p:cNvPr id="3" name="Date Placeholder 2"/>
          <p:cNvSpPr>
            <a:spLocks noGrp="1"/>
          </p:cNvSpPr>
          <p:nvPr>
            <p:ph type="dt" sz="half" idx="10"/>
          </p:nvPr>
        </p:nvSpPr>
        <p:spPr/>
        <p:txBody>
          <a:body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4" name="Footer Placeholder 3"/>
          <p:cNvSpPr>
            <a:spLocks noGrp="1"/>
          </p:cNvSpPr>
          <p:nvPr>
            <p:ph type="ftr" sz="quarter" idx="11"/>
          </p:nvPr>
        </p:nvSpPr>
        <p:spPr/>
        <p:txBody>
          <a:bodyPr/>
          <a:lstStyle/>
          <a:p>
            <a:endParaRPr lang="nl-NL">
              <a:solidFill>
                <a:prstClr val="black">
                  <a:tint val="75000"/>
                </a:prstClr>
              </a:solidFill>
            </a:endParaRPr>
          </a:p>
        </p:txBody>
      </p:sp>
      <p:sp>
        <p:nvSpPr>
          <p:cNvPr id="5" name="Slide Number Placeholder 4"/>
          <p:cNvSpPr>
            <a:spLocks noGrp="1"/>
          </p:cNvSpPr>
          <p:nvPr>
            <p:ph type="sldNum" sz="quarter" idx="12"/>
          </p:nvPr>
        </p:nvSpPr>
        <p:spPr/>
        <p:txBody>
          <a:body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145175" y="6165304"/>
            <a:ext cx="3018832" cy="609329"/>
          </a:xfrm>
          <a:prstGeom prst="rect">
            <a:avLst/>
          </a:prstGeom>
        </p:spPr>
      </p:pic>
    </p:spTree>
    <p:extLst>
      <p:ext uri="{BB962C8B-B14F-4D97-AF65-F5344CB8AC3E}">
        <p14:creationId xmlns:p14="http://schemas.microsoft.com/office/powerpoint/2010/main" val="324913375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bg1">
                <a:lumMod val="75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nl-NL"/>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NL"/>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C89201-1C23-4F2A-9964-CF3389FA3EB1}" type="datetimeFigureOut">
              <a:rPr lang="nl-NL" smtClean="0">
                <a:solidFill>
                  <a:prstClr val="black">
                    <a:tint val="75000"/>
                  </a:prstClr>
                </a:solidFill>
              </a:rPr>
              <a:pPr/>
              <a:t>1-5-2016</a:t>
            </a:fld>
            <a:endParaRPr lang="nl-NL">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6D1668-100D-4047-BF8E-94B997CC1209}" type="slidenum">
              <a:rPr lang="nl-NL" smtClean="0">
                <a:solidFill>
                  <a:prstClr val="black">
                    <a:tint val="75000"/>
                  </a:prstClr>
                </a:solidFill>
              </a:rPr>
              <a:pPr/>
              <a:t>‹#›</a:t>
            </a:fld>
            <a:endParaRPr lang="nl-NL">
              <a:solidFill>
                <a:prstClr val="black">
                  <a:tint val="75000"/>
                </a:prstClr>
              </a:solidFill>
            </a:endParaRPr>
          </a:p>
        </p:txBody>
      </p:sp>
    </p:spTree>
    <p:extLst>
      <p:ext uri="{BB962C8B-B14F-4D97-AF65-F5344CB8AC3E}">
        <p14:creationId xmlns:p14="http://schemas.microsoft.com/office/powerpoint/2010/main" val="2806000853"/>
      </p:ext>
    </p:extLst>
  </p:cSld>
  <p:clrMap bg1="lt1" tx1="dk1" bg2="lt2" tx2="dk2" accent1="accent1" accent2="accent2" accent3="accent3" accent4="accent4" accent5="accent5" accent6="accent6" hlink="hlink" folHlink="folHlink"/>
  <p:sldLayoutIdLst>
    <p:sldLayoutId id="2147483661" r:id="rId1"/>
    <p:sldLayoutId id="2147483684" r:id="rId2"/>
    <p:sldLayoutId id="2147483687" r:id="rId3"/>
    <p:sldLayoutId id="2147483662" r:id="rId4"/>
    <p:sldLayoutId id="2147483678"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Lst>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5.xml"/><Relationship Id="rId4" Type="http://schemas.openxmlformats.org/officeDocument/2006/relationships/image" Target="../media/image3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image" Target="../media/image31.gi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Paul\Documents\My Dropbox\Pixplicity\Pictures\Paul_2012-06-04-square-600px.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40416" y="4077072"/>
            <a:ext cx="1911697" cy="1911697"/>
          </a:xfrm>
          <a:prstGeom prst="rect">
            <a:avLst/>
          </a:prstGeom>
          <a:solidFill>
            <a:srgbClr val="FFFFFF">
              <a:shade val="85000"/>
            </a:srgbClr>
          </a:solidFill>
          <a:ln w="127000" cap="rnd">
            <a:solidFill>
              <a:srgbClr val="FFFFFF"/>
            </a:solidFill>
          </a:ln>
          <a:effectLst>
            <a:outerShdw blurRad="76200" dir="18900000" sy="23000" kx="-1200000" algn="bl" rotWithShape="0">
              <a:prstClr val="black">
                <a:alpha val="20000"/>
              </a:prstClr>
            </a:outerShdw>
          </a:effectLst>
          <a:scene3d>
            <a:camera prst="perspectiveContrastingLeftFacing" fov="4800000">
              <a:rot lat="540000" lon="900000" rev="0"/>
            </a:camera>
            <a:lightRig rig="soft" dir="t"/>
          </a:scene3d>
          <a:sp3d contourW="12700" prstMaterial="matte">
            <a:bevelT w="63500" h="50800"/>
            <a:contourClr>
              <a:srgbClr val="C0C0C0"/>
            </a:contourClr>
          </a:sp3d>
          <a:extLst/>
        </p:spPr>
      </p:pic>
      <p:sp>
        <p:nvSpPr>
          <p:cNvPr id="5" name="TextBox 4"/>
          <p:cNvSpPr txBox="1"/>
          <p:nvPr/>
        </p:nvSpPr>
        <p:spPr>
          <a:xfrm>
            <a:off x="6711552" y="5333727"/>
            <a:ext cx="3083740" cy="615553"/>
          </a:xfrm>
          <a:prstGeom prst="rect">
            <a:avLst/>
          </a:prstGeom>
          <a:noFill/>
        </p:spPr>
        <p:txBody>
          <a:bodyPr wrap="square" lIns="0" tIns="0" rIns="0" bIns="0" rtlCol="0">
            <a:spAutoFit/>
          </a:bodyPr>
          <a:lstStyle/>
          <a:p>
            <a:pPr algn="r"/>
            <a:r>
              <a:rPr lang="en-US" sz="2000" b="1" dirty="0">
                <a:solidFill>
                  <a:schemeClr val="bg1">
                    <a:lumMod val="65000"/>
                  </a:schemeClr>
                </a:solidFill>
              </a:rPr>
              <a:t>Paul </a:t>
            </a:r>
            <a:r>
              <a:rPr lang="en-US" sz="2000" b="1" dirty="0" err="1">
                <a:solidFill>
                  <a:schemeClr val="bg1">
                    <a:lumMod val="65000"/>
                  </a:schemeClr>
                </a:solidFill>
              </a:rPr>
              <a:t>Lammertsma</a:t>
            </a:r>
            <a:endParaRPr lang="en-US" sz="2000" b="1" dirty="0">
              <a:solidFill>
                <a:schemeClr val="bg1">
                  <a:lumMod val="65000"/>
                </a:schemeClr>
              </a:solidFill>
            </a:endParaRPr>
          </a:p>
          <a:p>
            <a:pPr algn="r"/>
            <a:r>
              <a:rPr lang="en-US" sz="2000" dirty="0">
                <a:solidFill>
                  <a:schemeClr val="bg1">
                    <a:lumMod val="65000"/>
                  </a:schemeClr>
                </a:solidFill>
              </a:rPr>
              <a:t>CTO, </a:t>
            </a:r>
            <a:r>
              <a:rPr lang="en-US" sz="2000" dirty="0" err="1">
                <a:solidFill>
                  <a:schemeClr val="bg1">
                    <a:lumMod val="65000"/>
                  </a:schemeClr>
                </a:solidFill>
              </a:rPr>
              <a:t>Pixplicity</a:t>
            </a:r>
            <a:endParaRPr lang="en-US" sz="2000" dirty="0">
              <a:solidFill>
                <a:schemeClr val="bg1">
                  <a:lumMod val="65000"/>
                </a:schemeClr>
              </a:solidFill>
            </a:endParaRPr>
          </a:p>
        </p:txBody>
      </p:sp>
      <p:sp>
        <p:nvSpPr>
          <p:cNvPr id="11" name="Title 10"/>
          <p:cNvSpPr>
            <a:spLocks noGrp="1"/>
          </p:cNvSpPr>
          <p:nvPr>
            <p:ph type="ctrTitle"/>
          </p:nvPr>
        </p:nvSpPr>
        <p:spPr/>
        <p:txBody>
          <a:bodyPr/>
          <a:lstStyle/>
          <a:p>
            <a:r>
              <a:rPr lang="en-US" dirty="0" smtClean="0"/>
              <a:t>Beginner’s Workshop</a:t>
            </a:r>
            <a:endParaRPr lang="en-US" dirty="0"/>
          </a:p>
        </p:txBody>
      </p:sp>
    </p:spTree>
    <p:extLst>
      <p:ext uri="{BB962C8B-B14F-4D97-AF65-F5344CB8AC3E}">
        <p14:creationId xmlns:p14="http://schemas.microsoft.com/office/powerpoint/2010/main" val="179636804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a:t>
            </a:r>
            <a:endParaRPr lang="en-US" dirty="0"/>
          </a:p>
        </p:txBody>
      </p:sp>
      <p:sp>
        <p:nvSpPr>
          <p:cNvPr id="3" name="Content Placeholder 2"/>
          <p:cNvSpPr>
            <a:spLocks noGrp="1"/>
          </p:cNvSpPr>
          <p:nvPr>
            <p:ph idx="1"/>
          </p:nvPr>
        </p:nvSpPr>
        <p:spPr>
          <a:xfrm>
            <a:off x="609600" y="1600201"/>
            <a:ext cx="10972800" cy="4709119"/>
          </a:xfrm>
        </p:spPr>
        <p:txBody>
          <a:bodyPr/>
          <a:lstStyle/>
          <a:p>
            <a:r>
              <a:rPr lang="en-US" dirty="0" smtClean="0"/>
              <a:t>Single screen with a user interface</a:t>
            </a:r>
          </a:p>
          <a:p>
            <a:endParaRPr lang="en-US" dirty="0"/>
          </a:p>
          <a:p>
            <a:endParaRPr lang="en-US" dirty="0" smtClean="0"/>
          </a:p>
          <a:p>
            <a:endParaRPr lang="en-US" dirty="0"/>
          </a:p>
          <a:p>
            <a:endParaRPr lang="en-US" dirty="0" smtClean="0"/>
          </a:p>
          <a:p>
            <a:endParaRPr lang="en-US" dirty="0" smtClean="0"/>
          </a:p>
          <a:p>
            <a:endParaRPr lang="en-US" dirty="0"/>
          </a:p>
          <a:p>
            <a:r>
              <a:rPr lang="en-US" dirty="0"/>
              <a:t>Excluding system interfaces (system bar, navigation</a:t>
            </a:r>
            <a:r>
              <a:rPr lang="en-US" dirty="0" smtClean="0"/>
              <a:t>)</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2761" y="2497164"/>
            <a:ext cx="6946478" cy="2732036"/>
          </a:xfrm>
          <a:prstGeom prst="rect">
            <a:avLst/>
          </a:prstGeom>
        </p:spPr>
      </p:pic>
    </p:spTree>
    <p:extLst>
      <p:ext uri="{BB962C8B-B14F-4D97-AF65-F5344CB8AC3E}">
        <p14:creationId xmlns:p14="http://schemas.microsoft.com/office/powerpoint/2010/main" val="113272376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Interface</a:t>
            </a:r>
            <a:endParaRPr lang="en-US" dirty="0"/>
          </a:p>
        </p:txBody>
      </p:sp>
      <p:sp>
        <p:nvSpPr>
          <p:cNvPr id="4" name="Content Placeholder 3"/>
          <p:cNvSpPr>
            <a:spLocks noGrp="1"/>
          </p:cNvSpPr>
          <p:nvPr>
            <p:ph idx="1"/>
          </p:nvPr>
        </p:nvSpPr>
        <p:spPr/>
        <p:txBody>
          <a:bodyPr/>
          <a:lstStyle/>
          <a:p>
            <a:r>
              <a:rPr lang="en-US" dirty="0" smtClean="0"/>
              <a:t>Hierarchy of View and </a:t>
            </a:r>
            <a:r>
              <a:rPr lang="en-US" dirty="0" err="1" smtClean="0"/>
              <a:t>ViewGroup</a:t>
            </a:r>
            <a:r>
              <a:rPr lang="en-US" dirty="0" smtClean="0"/>
              <a:t> objects</a:t>
            </a:r>
            <a:endParaRPr lang="en-US" dirty="0"/>
          </a:p>
        </p:txBody>
      </p:sp>
      <p:pic>
        <p:nvPicPr>
          <p:cNvPr id="6" name="Picture 2" descr="http://developer.android.com/images/viewgrou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5185" y="2492896"/>
            <a:ext cx="6019047" cy="3212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768313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4115779" y="3212976"/>
            <a:ext cx="3960440" cy="2376264"/>
          </a:xfrm>
          <a:prstGeom prst="roundRect">
            <a:avLst>
              <a:gd name="adj" fmla="val 13493"/>
            </a:avLst>
          </a:prstGeom>
          <a:solidFill>
            <a:schemeClr val="bg1"/>
          </a:solidFill>
          <a:ln>
            <a:noFill/>
          </a:ln>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Views / “widgets”</a:t>
            </a:r>
            <a:endParaRPr lang="en-US" dirty="0"/>
          </a:p>
        </p:txBody>
      </p:sp>
      <p:sp>
        <p:nvSpPr>
          <p:cNvPr id="3" name="Content Placeholder 2"/>
          <p:cNvSpPr>
            <a:spLocks noGrp="1"/>
          </p:cNvSpPr>
          <p:nvPr>
            <p:ph idx="1"/>
          </p:nvPr>
        </p:nvSpPr>
        <p:spPr/>
        <p:txBody>
          <a:bodyPr/>
          <a:lstStyle/>
          <a:p>
            <a:r>
              <a:rPr lang="en-US" dirty="0" smtClean="0"/>
              <a:t>User interface components</a:t>
            </a:r>
          </a:p>
          <a:p>
            <a:pPr lvl="1"/>
            <a:r>
              <a:rPr lang="en-US" dirty="0" smtClean="0"/>
              <a:t>Platform native vs. Material/</a:t>
            </a:r>
            <a:r>
              <a:rPr lang="en-US" dirty="0" err="1" smtClean="0"/>
              <a:t>AppCompat</a:t>
            </a:r>
            <a:endParaRPr lang="en-US" dirty="0"/>
          </a:p>
        </p:txBody>
      </p:sp>
      <p:pic>
        <p:nvPicPr>
          <p:cNvPr id="7170" name="Picture 2" descr="http://developer.android.com/images/ui/ui-control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00562" y="3510520"/>
            <a:ext cx="3190875" cy="1781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1162792"/>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927648" y="2857204"/>
            <a:ext cx="6336702" cy="3308100"/>
          </a:xfrm>
          <a:prstGeom prst="roundRect">
            <a:avLst>
              <a:gd name="adj" fmla="val 10113"/>
            </a:avLst>
          </a:prstGeom>
          <a:solidFill>
            <a:srgbClr val="E7E7E7"/>
          </a:solidFill>
          <a:ln>
            <a:noFill/>
          </a:ln>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Views / “widgets”</a:t>
            </a:r>
            <a:endParaRPr lang="en-US" dirty="0"/>
          </a:p>
        </p:txBody>
      </p:sp>
      <p:sp>
        <p:nvSpPr>
          <p:cNvPr id="3" name="Content Placeholder 2"/>
          <p:cNvSpPr>
            <a:spLocks noGrp="1"/>
          </p:cNvSpPr>
          <p:nvPr>
            <p:ph idx="1"/>
          </p:nvPr>
        </p:nvSpPr>
        <p:spPr/>
        <p:txBody>
          <a:bodyPr/>
          <a:lstStyle/>
          <a:p>
            <a:r>
              <a:rPr lang="en-US" dirty="0"/>
              <a:t>User interface components</a:t>
            </a:r>
          </a:p>
          <a:p>
            <a:pPr lvl="1"/>
            <a:r>
              <a:rPr lang="en-US" dirty="0"/>
              <a:t>Platform native vs. Material/</a:t>
            </a:r>
            <a:r>
              <a:rPr lang="en-US" dirty="0" err="1"/>
              <a:t>AppCompat</a:t>
            </a:r>
            <a:endParaRPr lang="en-US" dirty="0"/>
          </a:p>
        </p:txBody>
      </p:sp>
      <p:pic>
        <p:nvPicPr>
          <p:cNvPr id="8194" name="Picture 2" descr="https://camo.githubusercontent.com/8ac7c38f567f6b36d1a72647e884c24a522d5932/687474703a2f2f6769616e742e6766796361742e636f6d2f437265657079456d6f74696f6e616c456c6b2e676966"/>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102525" y="3014517"/>
            <a:ext cx="5986948" cy="29934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735447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Layouts</a:t>
            </a:r>
            <a:endParaRPr lang="en-US" dirty="0"/>
          </a:p>
        </p:txBody>
      </p:sp>
      <p:sp>
        <p:nvSpPr>
          <p:cNvPr id="3" name="Content Placeholder 2"/>
          <p:cNvSpPr>
            <a:spLocks noGrp="1"/>
          </p:cNvSpPr>
          <p:nvPr>
            <p:ph idx="1"/>
          </p:nvPr>
        </p:nvSpPr>
        <p:spPr/>
        <p:txBody>
          <a:bodyPr/>
          <a:lstStyle/>
          <a:p>
            <a:r>
              <a:rPr lang="en-US" dirty="0" smtClean="0"/>
              <a:t>Implementation of a user interface</a:t>
            </a:r>
            <a:endParaRPr lang="en-US" dirty="0"/>
          </a:p>
        </p:txBody>
      </p:sp>
      <p:pic>
        <p:nvPicPr>
          <p:cNvPr id="4098" name="Picture 2" descr="http://developer.android.com/images/layoutparam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3632" y="2552819"/>
            <a:ext cx="5562600"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487656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Layouts</a:t>
            </a:r>
            <a:endParaRPr lang="en-US" dirty="0"/>
          </a:p>
        </p:txBody>
      </p:sp>
      <p:sp>
        <p:nvSpPr>
          <p:cNvPr id="3" name="Content Placeholder 2"/>
          <p:cNvSpPr>
            <a:spLocks noGrp="1"/>
          </p:cNvSpPr>
          <p:nvPr>
            <p:ph idx="1"/>
          </p:nvPr>
        </p:nvSpPr>
        <p:spPr>
          <a:xfrm>
            <a:off x="609600" y="1600201"/>
            <a:ext cx="8798768" cy="4525963"/>
          </a:xfrm>
        </p:spPr>
        <p:txBody>
          <a:bodyPr/>
          <a:lstStyle/>
          <a:p>
            <a:r>
              <a:rPr lang="en-US" dirty="0" err="1" smtClean="0"/>
              <a:t>LinearLayout</a:t>
            </a:r>
            <a:endParaRPr lang="en-US" dirty="0" smtClean="0"/>
          </a:p>
          <a:p>
            <a:pPr lvl="1"/>
            <a:r>
              <a:rPr lang="en-US" dirty="0" smtClean="0"/>
              <a:t>horizontal </a:t>
            </a:r>
            <a:r>
              <a:rPr lang="en-US" dirty="0"/>
              <a:t>/ vertical </a:t>
            </a:r>
            <a:r>
              <a:rPr lang="en-US" dirty="0" smtClean="0"/>
              <a:t>layout</a:t>
            </a:r>
            <a:endParaRPr lang="en-US" dirty="0"/>
          </a:p>
          <a:p>
            <a:r>
              <a:rPr lang="en-US" dirty="0" err="1" smtClean="0"/>
              <a:t>RelativeLayout</a:t>
            </a:r>
            <a:endParaRPr lang="en-US" dirty="0" smtClean="0"/>
          </a:p>
          <a:p>
            <a:pPr lvl="1"/>
            <a:r>
              <a:rPr lang="en-US" dirty="0" smtClean="0"/>
              <a:t>below, </a:t>
            </a:r>
            <a:r>
              <a:rPr lang="en-US" dirty="0" err="1" smtClean="0"/>
              <a:t>leftOf</a:t>
            </a:r>
            <a:r>
              <a:rPr lang="en-US" dirty="0" smtClean="0"/>
              <a:t>, </a:t>
            </a:r>
            <a:r>
              <a:rPr lang="en-US" dirty="0" err="1" smtClean="0"/>
              <a:t>alignTop</a:t>
            </a:r>
            <a:r>
              <a:rPr lang="en-US" dirty="0" smtClean="0"/>
              <a:t> to other views or parent</a:t>
            </a:r>
            <a:endParaRPr lang="en-US" dirty="0"/>
          </a:p>
          <a:p>
            <a:r>
              <a:rPr lang="en-US" dirty="0" err="1" smtClean="0"/>
              <a:t>GridLayout</a:t>
            </a:r>
            <a:endParaRPr lang="en-US" dirty="0" smtClean="0"/>
          </a:p>
          <a:p>
            <a:pPr lvl="1"/>
            <a:r>
              <a:rPr lang="en-US" dirty="0" smtClean="0"/>
              <a:t>columns </a:t>
            </a:r>
            <a:r>
              <a:rPr lang="en-US" dirty="0"/>
              <a:t>/ </a:t>
            </a:r>
            <a:r>
              <a:rPr lang="en-US" dirty="0" smtClean="0"/>
              <a:t>rows</a:t>
            </a:r>
            <a:endParaRPr lang="en-US" dirty="0"/>
          </a:p>
          <a:p>
            <a:r>
              <a:rPr lang="en-US" dirty="0" err="1" smtClean="0"/>
              <a:t>FrameLayout</a:t>
            </a:r>
            <a:endParaRPr lang="en-US" dirty="0" smtClean="0"/>
          </a:p>
          <a:p>
            <a:pPr lvl="1"/>
            <a:r>
              <a:rPr lang="en-US" dirty="0" smtClean="0"/>
              <a:t>single </a:t>
            </a:r>
            <a:r>
              <a:rPr lang="en-US" dirty="0"/>
              <a:t>frame / </a:t>
            </a:r>
            <a:r>
              <a:rPr lang="en-US" dirty="0" smtClean="0"/>
              <a:t>stacked items</a:t>
            </a:r>
            <a:endParaRPr lang="en-US" dirty="0"/>
          </a:p>
        </p:txBody>
      </p:sp>
      <p:pic>
        <p:nvPicPr>
          <p:cNvPr id="5126" name="Picture 6" descr="http://developer.android.com/images/ui/gridlayout.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2384" y="4806418"/>
            <a:ext cx="1653563" cy="1219504"/>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http://developer.android.com/images/ui/relativelayou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52384" y="3361625"/>
            <a:ext cx="1653563" cy="1219503"/>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http://developer.android.com/images/ui/linearlayout.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552384" y="1916832"/>
            <a:ext cx="1653563" cy="1219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242299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Layouts with Adapters</a:t>
            </a:r>
            <a:endParaRPr lang="en-US" dirty="0"/>
          </a:p>
        </p:txBody>
      </p:sp>
      <p:sp>
        <p:nvSpPr>
          <p:cNvPr id="3" name="Content Placeholder 2"/>
          <p:cNvSpPr>
            <a:spLocks noGrp="1"/>
          </p:cNvSpPr>
          <p:nvPr>
            <p:ph idx="1"/>
          </p:nvPr>
        </p:nvSpPr>
        <p:spPr>
          <a:xfrm>
            <a:off x="609600" y="1600201"/>
            <a:ext cx="8798768" cy="4525963"/>
          </a:xfrm>
        </p:spPr>
        <p:txBody>
          <a:bodyPr/>
          <a:lstStyle/>
          <a:p>
            <a:r>
              <a:rPr lang="en-US" dirty="0" smtClean="0"/>
              <a:t>Binds data to a layout </a:t>
            </a:r>
            <a:r>
              <a:rPr lang="en-US" u="sng" dirty="0" smtClean="0"/>
              <a:t>dynamically</a:t>
            </a:r>
            <a:r>
              <a:rPr lang="en-US" dirty="0" smtClean="0"/>
              <a:t> using an Adapter</a:t>
            </a:r>
          </a:p>
          <a:p>
            <a:r>
              <a:rPr lang="en-US" dirty="0" err="1" smtClean="0"/>
              <a:t>ListView</a:t>
            </a:r>
            <a:endParaRPr lang="en-US" dirty="0" smtClean="0"/>
          </a:p>
          <a:p>
            <a:pPr lvl="1"/>
            <a:r>
              <a:rPr lang="en-US" dirty="0" smtClean="0"/>
              <a:t>scrolling </a:t>
            </a:r>
            <a:r>
              <a:rPr lang="en-US" dirty="0"/>
              <a:t>single column list</a:t>
            </a:r>
          </a:p>
          <a:p>
            <a:r>
              <a:rPr lang="en-US" dirty="0" err="1" smtClean="0"/>
              <a:t>GridView</a:t>
            </a:r>
            <a:endParaRPr lang="en-US" dirty="0" smtClean="0"/>
          </a:p>
          <a:p>
            <a:pPr lvl="1"/>
            <a:r>
              <a:rPr lang="en-US" dirty="0"/>
              <a:t>scrolling grid of columns and rows</a:t>
            </a:r>
            <a:endParaRPr lang="en-US" dirty="0" smtClean="0"/>
          </a:p>
        </p:txBody>
      </p:sp>
      <p:pic>
        <p:nvPicPr>
          <p:cNvPr id="6146" name="Picture 2" descr="http://developer.android.com/images/ui/listview.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52385" y="1916833"/>
            <a:ext cx="1653561" cy="1219502"/>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developer.android.com/images/ui/gridview.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52385" y="3361627"/>
            <a:ext cx="1653561" cy="1219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861306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 of an APK</a:t>
            </a:r>
            <a:endParaRPr lang="en-US" dirty="0"/>
          </a:p>
        </p:txBody>
      </p:sp>
      <p:sp>
        <p:nvSpPr>
          <p:cNvPr id="3" name="Content Placeholder 2"/>
          <p:cNvSpPr>
            <a:spLocks noGrp="1"/>
          </p:cNvSpPr>
          <p:nvPr>
            <p:ph idx="1"/>
          </p:nvPr>
        </p:nvSpPr>
        <p:spPr>
          <a:xfrm>
            <a:off x="609600" y="1600201"/>
            <a:ext cx="6134472" cy="4525963"/>
          </a:xfrm>
        </p:spPr>
        <p:txBody>
          <a:bodyPr/>
          <a:lstStyle/>
          <a:p>
            <a:r>
              <a:rPr lang="en-US" dirty="0"/>
              <a:t>Packaged as </a:t>
            </a:r>
            <a:r>
              <a:rPr lang="en-US" dirty="0" smtClean="0"/>
              <a:t>APK-file (ZIP file)</a:t>
            </a:r>
            <a:endParaRPr lang="en-US" dirty="0"/>
          </a:p>
          <a:p>
            <a:r>
              <a:rPr lang="en-US" dirty="0" smtClean="0"/>
              <a:t>Manifest</a:t>
            </a:r>
          </a:p>
          <a:p>
            <a:r>
              <a:rPr lang="en-US" dirty="0" smtClean="0"/>
              <a:t>Signing information</a:t>
            </a:r>
            <a:endParaRPr lang="en-US" dirty="0"/>
          </a:p>
          <a:p>
            <a:r>
              <a:rPr lang="en-US" dirty="0" smtClean="0"/>
              <a:t>Compiled code &amp; resources</a:t>
            </a:r>
            <a:endParaRPr lang="en-US" dirty="0"/>
          </a:p>
          <a:p>
            <a:r>
              <a:rPr lang="en-US" dirty="0" smtClean="0"/>
              <a:t>Binary resources and assets</a:t>
            </a:r>
            <a:endParaRPr lang="en-US" dirty="0"/>
          </a:p>
        </p:txBody>
      </p:sp>
      <p:pic>
        <p:nvPicPr>
          <p:cNvPr id="5" name="Picture 2" descr="https://developer.xamarin.com/guides/android/advanced_topics/MultiCore_devices_XamarinAndroid/Images/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7331" y="1600201"/>
            <a:ext cx="4299229" cy="44930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333160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 of an APK</a:t>
            </a:r>
            <a:endParaRPr lang="en-US" dirty="0"/>
          </a:p>
        </p:txBody>
      </p:sp>
      <p:pic>
        <p:nvPicPr>
          <p:cNvPr id="9" name="Picture 2" descr="https://developer.xamarin.com/guides/android/advanced_topics/MultiCore_devices_XamarinAndroid/Images/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7331" y="1600201"/>
            <a:ext cx="4299229" cy="4493095"/>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p:cNvCxnSpPr/>
          <p:nvPr/>
        </p:nvCxnSpPr>
        <p:spPr>
          <a:xfrm>
            <a:off x="5962841" y="1916832"/>
            <a:ext cx="1080120" cy="0"/>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cxnSp>
        <p:nvCxnSpPr>
          <p:cNvPr id="10" name="Straight Arrow Connector 9"/>
          <p:cNvCxnSpPr/>
          <p:nvPr/>
        </p:nvCxnSpPr>
        <p:spPr>
          <a:xfrm>
            <a:off x="5962841" y="3110824"/>
            <a:ext cx="1080120" cy="0"/>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cxnSp>
        <p:nvCxnSpPr>
          <p:cNvPr id="11" name="Straight Arrow Connector 10"/>
          <p:cNvCxnSpPr/>
          <p:nvPr/>
        </p:nvCxnSpPr>
        <p:spPr>
          <a:xfrm>
            <a:off x="5962841" y="4067024"/>
            <a:ext cx="1080120" cy="0"/>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cxnSp>
        <p:nvCxnSpPr>
          <p:cNvPr id="12" name="Straight Arrow Connector 11"/>
          <p:cNvCxnSpPr/>
          <p:nvPr/>
        </p:nvCxnSpPr>
        <p:spPr>
          <a:xfrm>
            <a:off x="5962841" y="5491276"/>
            <a:ext cx="1080120" cy="0"/>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cxnSp>
        <p:nvCxnSpPr>
          <p:cNvPr id="16" name="Elbow Connector 15"/>
          <p:cNvCxnSpPr/>
          <p:nvPr/>
        </p:nvCxnSpPr>
        <p:spPr>
          <a:xfrm>
            <a:off x="5973467" y="5023224"/>
            <a:ext cx="1069494" cy="226072"/>
          </a:xfrm>
          <a:prstGeom prst="bentConnector3">
            <a:avLst/>
          </a:prstGeom>
          <a:ln w="76200">
            <a:tailEnd type="triangle"/>
          </a:ln>
        </p:spPr>
        <p:style>
          <a:lnRef idx="3">
            <a:schemeClr val="accent6"/>
          </a:lnRef>
          <a:fillRef idx="0">
            <a:schemeClr val="accent6"/>
          </a:fillRef>
          <a:effectRef idx="2">
            <a:schemeClr val="accent6"/>
          </a:effectRef>
          <a:fontRef idx="minor">
            <a:schemeClr val="tx1"/>
          </a:fontRef>
        </p:style>
      </p:cxnSp>
      <p:sp>
        <p:nvSpPr>
          <p:cNvPr id="21" name="TextBox 20"/>
          <p:cNvSpPr txBox="1"/>
          <p:nvPr/>
        </p:nvSpPr>
        <p:spPr>
          <a:xfrm>
            <a:off x="558041" y="1685999"/>
            <a:ext cx="5321935" cy="430887"/>
          </a:xfrm>
          <a:prstGeom prst="rect">
            <a:avLst/>
          </a:prstGeom>
          <a:noFill/>
        </p:spPr>
        <p:txBody>
          <a:bodyPr wrap="square" rtlCol="0">
            <a:spAutoFit/>
          </a:bodyPr>
          <a:lstStyle/>
          <a:p>
            <a:pPr algn="r"/>
            <a:r>
              <a:rPr lang="en-US" sz="2200" dirty="0" smtClean="0">
                <a:solidFill>
                  <a:schemeClr val="bg1"/>
                </a:solidFill>
              </a:rPr>
              <a:t>Native libraries by CPU architecture</a:t>
            </a:r>
            <a:endParaRPr lang="en-US" sz="2200" dirty="0">
              <a:solidFill>
                <a:schemeClr val="bg1"/>
              </a:solidFill>
            </a:endParaRPr>
          </a:p>
        </p:txBody>
      </p:sp>
      <p:sp>
        <p:nvSpPr>
          <p:cNvPr id="23" name="TextBox 22"/>
          <p:cNvSpPr txBox="1"/>
          <p:nvPr/>
        </p:nvSpPr>
        <p:spPr>
          <a:xfrm>
            <a:off x="551384" y="2885555"/>
            <a:ext cx="5321935" cy="430887"/>
          </a:xfrm>
          <a:prstGeom prst="rect">
            <a:avLst/>
          </a:prstGeom>
          <a:noFill/>
        </p:spPr>
        <p:txBody>
          <a:bodyPr wrap="square" rtlCol="0">
            <a:spAutoFit/>
          </a:bodyPr>
          <a:lstStyle/>
          <a:p>
            <a:pPr algn="r"/>
            <a:r>
              <a:rPr lang="en-US" sz="2200" dirty="0" smtClean="0">
                <a:solidFill>
                  <a:schemeClr val="bg1"/>
                </a:solidFill>
              </a:rPr>
              <a:t>Certificate and SHA-1 file digests</a:t>
            </a:r>
            <a:endParaRPr lang="en-US" sz="2200" dirty="0">
              <a:solidFill>
                <a:schemeClr val="bg1"/>
              </a:solidFill>
            </a:endParaRPr>
          </a:p>
        </p:txBody>
      </p:sp>
      <p:sp>
        <p:nvSpPr>
          <p:cNvPr id="24" name="TextBox 23"/>
          <p:cNvSpPr txBox="1"/>
          <p:nvPr/>
        </p:nvSpPr>
        <p:spPr>
          <a:xfrm>
            <a:off x="551384" y="3836191"/>
            <a:ext cx="5321935" cy="430887"/>
          </a:xfrm>
          <a:prstGeom prst="rect">
            <a:avLst/>
          </a:prstGeom>
          <a:noFill/>
        </p:spPr>
        <p:txBody>
          <a:bodyPr wrap="square" rtlCol="0">
            <a:spAutoFit/>
          </a:bodyPr>
          <a:lstStyle/>
          <a:p>
            <a:pPr algn="r"/>
            <a:r>
              <a:rPr lang="en-US" sz="2200" dirty="0" err="1" smtClean="0">
                <a:solidFill>
                  <a:schemeClr val="bg1"/>
                </a:solidFill>
              </a:rPr>
              <a:t>Uncompiled</a:t>
            </a:r>
            <a:r>
              <a:rPr lang="en-US" sz="2200" dirty="0" smtClean="0">
                <a:solidFill>
                  <a:schemeClr val="bg1"/>
                </a:solidFill>
              </a:rPr>
              <a:t> resource files</a:t>
            </a:r>
            <a:endParaRPr lang="en-US" sz="2200" dirty="0">
              <a:solidFill>
                <a:schemeClr val="bg1"/>
              </a:solidFill>
            </a:endParaRPr>
          </a:p>
        </p:txBody>
      </p:sp>
      <p:sp>
        <p:nvSpPr>
          <p:cNvPr id="26" name="TextBox 25"/>
          <p:cNvSpPr txBox="1"/>
          <p:nvPr/>
        </p:nvSpPr>
        <p:spPr>
          <a:xfrm>
            <a:off x="551384" y="5260443"/>
            <a:ext cx="5321935" cy="430887"/>
          </a:xfrm>
          <a:prstGeom prst="rect">
            <a:avLst/>
          </a:prstGeom>
          <a:noFill/>
        </p:spPr>
        <p:txBody>
          <a:bodyPr wrap="square" rtlCol="0">
            <a:spAutoFit/>
          </a:bodyPr>
          <a:lstStyle/>
          <a:p>
            <a:pPr algn="r"/>
            <a:r>
              <a:rPr lang="en-US" sz="2200" dirty="0" smtClean="0">
                <a:solidFill>
                  <a:schemeClr val="bg1"/>
                </a:solidFill>
              </a:rPr>
              <a:t>Java classes compiled into </a:t>
            </a:r>
            <a:r>
              <a:rPr lang="en-US" sz="2200" dirty="0" err="1" smtClean="0">
                <a:solidFill>
                  <a:schemeClr val="bg1"/>
                </a:solidFill>
              </a:rPr>
              <a:t>dex</a:t>
            </a:r>
            <a:r>
              <a:rPr lang="en-US" sz="2200" dirty="0" smtClean="0">
                <a:solidFill>
                  <a:schemeClr val="bg1"/>
                </a:solidFill>
              </a:rPr>
              <a:t> format</a:t>
            </a:r>
            <a:endParaRPr lang="en-US" sz="2200" dirty="0">
              <a:solidFill>
                <a:schemeClr val="bg1"/>
              </a:solidFill>
            </a:endParaRPr>
          </a:p>
        </p:txBody>
      </p:sp>
      <p:sp>
        <p:nvSpPr>
          <p:cNvPr id="27" name="TextBox 26"/>
          <p:cNvSpPr txBox="1"/>
          <p:nvPr/>
        </p:nvSpPr>
        <p:spPr>
          <a:xfrm>
            <a:off x="551384" y="4787631"/>
            <a:ext cx="5321935" cy="430887"/>
          </a:xfrm>
          <a:prstGeom prst="rect">
            <a:avLst/>
          </a:prstGeom>
          <a:noFill/>
        </p:spPr>
        <p:txBody>
          <a:bodyPr wrap="square" rtlCol="0">
            <a:spAutoFit/>
          </a:bodyPr>
          <a:lstStyle/>
          <a:p>
            <a:pPr algn="r"/>
            <a:r>
              <a:rPr lang="en-US" sz="2200" dirty="0" smtClean="0">
                <a:solidFill>
                  <a:schemeClr val="bg1"/>
                </a:solidFill>
              </a:rPr>
              <a:t>Android’s manifest that describes app</a:t>
            </a:r>
            <a:endParaRPr lang="en-US" sz="2200" dirty="0">
              <a:solidFill>
                <a:schemeClr val="bg1"/>
              </a:solidFill>
            </a:endParaRPr>
          </a:p>
        </p:txBody>
      </p:sp>
      <p:sp>
        <p:nvSpPr>
          <p:cNvPr id="28" name="TextBox 27"/>
          <p:cNvSpPr txBox="1"/>
          <p:nvPr/>
        </p:nvSpPr>
        <p:spPr>
          <a:xfrm>
            <a:off x="551384" y="5733255"/>
            <a:ext cx="5321935" cy="430887"/>
          </a:xfrm>
          <a:prstGeom prst="rect">
            <a:avLst/>
          </a:prstGeom>
          <a:noFill/>
        </p:spPr>
        <p:txBody>
          <a:bodyPr wrap="square" rtlCol="0">
            <a:spAutoFit/>
          </a:bodyPr>
          <a:lstStyle/>
          <a:p>
            <a:pPr algn="r"/>
            <a:r>
              <a:rPr lang="en-US" sz="2200" dirty="0" smtClean="0">
                <a:solidFill>
                  <a:schemeClr val="bg1"/>
                </a:solidFill>
              </a:rPr>
              <a:t>Pre-compiled resources (e.g. binary XML)</a:t>
            </a:r>
            <a:endParaRPr lang="en-US" sz="2200" dirty="0">
              <a:solidFill>
                <a:schemeClr val="bg1"/>
              </a:solidFill>
            </a:endParaRPr>
          </a:p>
        </p:txBody>
      </p:sp>
      <p:cxnSp>
        <p:nvCxnSpPr>
          <p:cNvPr id="37" name="Elbow Connector 36"/>
          <p:cNvCxnSpPr/>
          <p:nvPr/>
        </p:nvCxnSpPr>
        <p:spPr>
          <a:xfrm flipV="1">
            <a:off x="5973467" y="5733257"/>
            <a:ext cx="1069494" cy="219586"/>
          </a:xfrm>
          <a:prstGeom prst="bentConnector3">
            <a:avLst/>
          </a:prstGeom>
          <a:ln w="76200">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04903907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AndroidManifest.xml</a:t>
            </a:r>
            <a:endParaRPr lang="en-US" dirty="0"/>
          </a:p>
        </p:txBody>
      </p:sp>
      <p:sp>
        <p:nvSpPr>
          <p:cNvPr id="3" name="Content Placeholder 2"/>
          <p:cNvSpPr>
            <a:spLocks noGrp="1"/>
          </p:cNvSpPr>
          <p:nvPr>
            <p:ph idx="1"/>
          </p:nvPr>
        </p:nvSpPr>
        <p:spPr/>
        <p:txBody>
          <a:bodyPr>
            <a:normAutofit/>
          </a:bodyPr>
          <a:lstStyle/>
          <a:p>
            <a:r>
              <a:rPr lang="en-US" dirty="0"/>
              <a:t>Application information (version number, version code)</a:t>
            </a:r>
          </a:p>
          <a:p>
            <a:r>
              <a:rPr lang="en-US" dirty="0"/>
              <a:t>Minimum and target SDK Version</a:t>
            </a:r>
          </a:p>
          <a:p>
            <a:r>
              <a:rPr lang="en-US" dirty="0"/>
              <a:t>App permissions and device constraints</a:t>
            </a:r>
          </a:p>
          <a:p>
            <a:r>
              <a:rPr lang="en-US" dirty="0"/>
              <a:t>Activities (with intent filters</a:t>
            </a:r>
            <a:r>
              <a:rPr lang="en-US" dirty="0" smtClean="0"/>
              <a:t>)	</a:t>
            </a:r>
            <a:r>
              <a:rPr lang="en-US" dirty="0"/>
              <a:t>	</a:t>
            </a:r>
            <a:r>
              <a:rPr lang="en-US" dirty="0" smtClean="0">
                <a:solidFill>
                  <a:srgbClr val="FFC000"/>
                </a:solidFill>
                <a:latin typeface="Consolas" panose="020B0609020204030204" pitchFamily="49" charset="0"/>
              </a:rPr>
              <a:t>&lt;</a:t>
            </a:r>
            <a:r>
              <a:rPr lang="en-US" dirty="0">
                <a:solidFill>
                  <a:srgbClr val="FFC000"/>
                </a:solidFill>
                <a:latin typeface="Consolas" panose="020B0609020204030204" pitchFamily="49" charset="0"/>
              </a:rPr>
              <a:t>activity&gt;</a:t>
            </a:r>
          </a:p>
          <a:p>
            <a:r>
              <a:rPr lang="en-US" dirty="0" smtClean="0"/>
              <a:t>Services</a:t>
            </a:r>
            <a:r>
              <a:rPr lang="en-US" dirty="0"/>
              <a:t>					</a:t>
            </a:r>
            <a:r>
              <a:rPr lang="en-US" dirty="0" smtClean="0">
                <a:solidFill>
                  <a:srgbClr val="FFC000"/>
                </a:solidFill>
                <a:latin typeface="Consolas" panose="020B0609020204030204" pitchFamily="49" charset="0"/>
              </a:rPr>
              <a:t>&lt;</a:t>
            </a:r>
            <a:r>
              <a:rPr lang="en-US" dirty="0">
                <a:solidFill>
                  <a:srgbClr val="FFC000"/>
                </a:solidFill>
                <a:latin typeface="Consolas" panose="020B0609020204030204" pitchFamily="49" charset="0"/>
              </a:rPr>
              <a:t>service&gt;</a:t>
            </a:r>
          </a:p>
          <a:p>
            <a:r>
              <a:rPr lang="en-US" dirty="0"/>
              <a:t>Broadcast </a:t>
            </a:r>
            <a:r>
              <a:rPr lang="en-US" dirty="0" smtClean="0"/>
              <a:t>Receivers	</a:t>
            </a:r>
            <a:r>
              <a:rPr lang="en-US" dirty="0"/>
              <a:t>		</a:t>
            </a:r>
            <a:r>
              <a:rPr lang="en-US" dirty="0" smtClean="0">
                <a:solidFill>
                  <a:srgbClr val="FFC000"/>
                </a:solidFill>
                <a:latin typeface="Consolas" panose="020B0609020204030204" pitchFamily="49" charset="0"/>
              </a:rPr>
              <a:t>&lt;</a:t>
            </a:r>
            <a:r>
              <a:rPr lang="en-US" dirty="0">
                <a:solidFill>
                  <a:srgbClr val="FFC000"/>
                </a:solidFill>
                <a:latin typeface="Consolas" panose="020B0609020204030204" pitchFamily="49" charset="0"/>
              </a:rPr>
              <a:t>receiver&gt;</a:t>
            </a:r>
          </a:p>
          <a:p>
            <a:r>
              <a:rPr lang="en-US" dirty="0"/>
              <a:t>Content </a:t>
            </a:r>
            <a:r>
              <a:rPr lang="en-US" dirty="0" smtClean="0"/>
              <a:t>Providers 			</a:t>
            </a:r>
            <a:r>
              <a:rPr lang="en-US" dirty="0" smtClean="0">
                <a:solidFill>
                  <a:srgbClr val="FFC000"/>
                </a:solidFill>
                <a:latin typeface="Consolas" panose="020B0609020204030204" pitchFamily="49" charset="0"/>
              </a:rPr>
              <a:t>&lt;</a:t>
            </a:r>
            <a:r>
              <a:rPr lang="en-US" dirty="0">
                <a:solidFill>
                  <a:srgbClr val="FFC000"/>
                </a:solidFill>
                <a:latin typeface="Consolas" panose="020B0609020204030204" pitchFamily="49" charset="0"/>
              </a:rPr>
              <a:t>provider&gt;</a:t>
            </a:r>
          </a:p>
        </p:txBody>
      </p:sp>
    </p:spTree>
    <p:extLst>
      <p:ext uri="{BB962C8B-B14F-4D97-AF65-F5344CB8AC3E}">
        <p14:creationId xmlns:p14="http://schemas.microsoft.com/office/powerpoint/2010/main" val="141749172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a:xfrm>
            <a:off x="3143672" y="1600201"/>
            <a:ext cx="8438728" cy="4781127"/>
          </a:xfrm>
        </p:spPr>
        <p:txBody>
          <a:bodyPr/>
          <a:lstStyle/>
          <a:p>
            <a:pPr marL="0" indent="0">
              <a:buNone/>
            </a:pPr>
            <a:r>
              <a:rPr lang="en-US" dirty="0" smtClean="0"/>
              <a:t>10:00	Introduction</a:t>
            </a:r>
          </a:p>
          <a:p>
            <a:pPr marL="0" indent="0">
              <a:buNone/>
            </a:pPr>
            <a:r>
              <a:rPr lang="en-US" dirty="0" smtClean="0"/>
              <a:t>10:30	Lesson #1</a:t>
            </a:r>
          </a:p>
          <a:p>
            <a:pPr marL="0" indent="0">
              <a:buNone/>
            </a:pPr>
            <a:r>
              <a:rPr lang="en-US" dirty="0" smtClean="0"/>
              <a:t>11:30	Lesson #2</a:t>
            </a:r>
            <a:endParaRPr lang="en-US" dirty="0"/>
          </a:p>
          <a:p>
            <a:pPr marL="0" indent="0">
              <a:buNone/>
            </a:pPr>
            <a:r>
              <a:rPr lang="en-US" dirty="0" smtClean="0"/>
              <a:t>12:30	Lunch</a:t>
            </a:r>
          </a:p>
          <a:p>
            <a:pPr marL="0" indent="0">
              <a:buNone/>
            </a:pPr>
            <a:r>
              <a:rPr lang="en-US" dirty="0" smtClean="0"/>
              <a:t>13:30	Lesson #3</a:t>
            </a:r>
            <a:endParaRPr lang="en-US" dirty="0"/>
          </a:p>
          <a:p>
            <a:pPr marL="0" indent="0">
              <a:buNone/>
            </a:pPr>
            <a:r>
              <a:rPr lang="en-US" dirty="0" smtClean="0"/>
              <a:t>14:30	Lesson #4</a:t>
            </a:r>
            <a:endParaRPr lang="en-US" dirty="0"/>
          </a:p>
          <a:p>
            <a:pPr marL="0" indent="0">
              <a:buNone/>
            </a:pPr>
            <a:r>
              <a:rPr lang="en-US" dirty="0" smtClean="0"/>
              <a:t>15:30	Lesson </a:t>
            </a:r>
            <a:r>
              <a:rPr lang="en-US" dirty="0"/>
              <a:t>#</a:t>
            </a:r>
            <a:r>
              <a:rPr lang="en-US" dirty="0" smtClean="0"/>
              <a:t>5</a:t>
            </a:r>
          </a:p>
          <a:p>
            <a:pPr marL="0" indent="0">
              <a:buNone/>
            </a:pPr>
            <a:r>
              <a:rPr lang="en-US" dirty="0" smtClean="0"/>
              <a:t>16:30	Homework</a:t>
            </a:r>
            <a:endParaRPr lang="en-US" dirty="0"/>
          </a:p>
        </p:txBody>
      </p:sp>
    </p:spTree>
    <p:extLst>
      <p:ext uri="{BB962C8B-B14F-4D97-AF65-F5344CB8AC3E}">
        <p14:creationId xmlns:p14="http://schemas.microsoft.com/office/powerpoint/2010/main" val="227577959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Guide</a:t>
            </a:r>
            <a:endParaRPr lang="en-US" dirty="0"/>
          </a:p>
        </p:txBody>
      </p:sp>
      <p:sp>
        <p:nvSpPr>
          <p:cNvPr id="3" name="Rectangle 2"/>
          <p:cNvSpPr/>
          <p:nvPr/>
        </p:nvSpPr>
        <p:spPr>
          <a:xfrm>
            <a:off x="263352" y="2420888"/>
            <a:ext cx="11665296" cy="1446550"/>
          </a:xfrm>
          <a:prstGeom prst="rect">
            <a:avLst/>
          </a:prstGeom>
        </p:spPr>
        <p:txBody>
          <a:bodyPr wrap="square">
            <a:spAutoFit/>
          </a:bodyPr>
          <a:lstStyle/>
          <a:p>
            <a:r>
              <a:rPr lang="en-US" sz="3200" dirty="0" smtClean="0">
                <a:solidFill>
                  <a:schemeClr val="bg1"/>
                </a:solidFill>
                <a:latin typeface="+mj-lt"/>
              </a:rPr>
              <a:t>Make sure you have the course guide open:</a:t>
            </a:r>
          </a:p>
          <a:p>
            <a:endParaRPr lang="en-US" sz="3200" dirty="0">
              <a:solidFill>
                <a:schemeClr val="bg1"/>
              </a:solidFill>
              <a:latin typeface="+mj-lt"/>
            </a:endParaRPr>
          </a:p>
          <a:p>
            <a:pPr algn="ctr"/>
            <a:r>
              <a:rPr lang="en-US" sz="2400" dirty="0" smtClean="0">
                <a:solidFill>
                  <a:schemeClr val="bg1"/>
                </a:solidFill>
                <a:latin typeface="Consolas" panose="020B0609020204030204" pitchFamily="49" charset="0"/>
              </a:rPr>
              <a:t>https</a:t>
            </a:r>
            <a:r>
              <a:rPr lang="en-US" sz="2400" dirty="0">
                <a:solidFill>
                  <a:schemeClr val="bg1"/>
                </a:solidFill>
                <a:latin typeface="Consolas" panose="020B0609020204030204" pitchFamily="49" charset="0"/>
              </a:rPr>
              <a:t>://pixplicity.gitbooks.io/android-beginners-workshop</a:t>
            </a:r>
            <a:r>
              <a:rPr lang="en-US" sz="2400" dirty="0" smtClean="0">
                <a:solidFill>
                  <a:schemeClr val="bg1"/>
                </a:solidFill>
                <a:latin typeface="Consolas" panose="020B0609020204030204" pitchFamily="49" charset="0"/>
              </a:rPr>
              <a:t>/</a:t>
            </a:r>
            <a:endParaRPr lang="en-US" sz="2400" dirty="0">
              <a:solidFill>
                <a:schemeClr val="bg1"/>
              </a:solidFill>
              <a:latin typeface="Consolas" panose="020B0609020204030204" pitchFamily="49" charset="0"/>
            </a:endParaRPr>
          </a:p>
        </p:txBody>
      </p:sp>
      <p:grpSp>
        <p:nvGrpSpPr>
          <p:cNvPr id="9" name="Group 8"/>
          <p:cNvGrpSpPr/>
          <p:nvPr/>
        </p:nvGrpSpPr>
        <p:grpSpPr>
          <a:xfrm>
            <a:off x="1343472" y="4656331"/>
            <a:ext cx="9505056" cy="648072"/>
            <a:chOff x="1415480" y="4941168"/>
            <a:chExt cx="9505056" cy="648072"/>
          </a:xfrm>
        </p:grpSpPr>
        <p:sp>
          <p:nvSpPr>
            <p:cNvPr id="4" name="Rounded Rectangle 3"/>
            <p:cNvSpPr/>
            <p:nvPr/>
          </p:nvSpPr>
          <p:spPr>
            <a:xfrm>
              <a:off x="1415480" y="4941168"/>
              <a:ext cx="2160240" cy="648072"/>
            </a:xfrm>
            <a:prstGeom prst="roundRect">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smtClean="0">
                  <a:solidFill>
                    <a:schemeClr val="tx1"/>
                  </a:solidFill>
                </a:rPr>
                <a:t>Online</a:t>
              </a:r>
              <a:endParaRPr lang="en-US" sz="2400" dirty="0">
                <a:solidFill>
                  <a:schemeClr val="tx1"/>
                </a:solidFill>
              </a:endParaRPr>
            </a:p>
          </p:txBody>
        </p:sp>
        <p:sp>
          <p:nvSpPr>
            <p:cNvPr id="6" name="Rounded Rectangle 5"/>
            <p:cNvSpPr/>
            <p:nvPr/>
          </p:nvSpPr>
          <p:spPr>
            <a:xfrm>
              <a:off x="3863752" y="4941168"/>
              <a:ext cx="2160240" cy="648072"/>
            </a:xfrm>
            <a:prstGeom prst="roundRect">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smtClean="0">
                  <a:solidFill>
                    <a:schemeClr val="tx1"/>
                  </a:solidFill>
                </a:rPr>
                <a:t>PDF</a:t>
              </a:r>
              <a:endParaRPr lang="en-US" sz="2400" dirty="0">
                <a:solidFill>
                  <a:schemeClr val="tx1"/>
                </a:solidFill>
              </a:endParaRPr>
            </a:p>
          </p:txBody>
        </p:sp>
        <p:sp>
          <p:nvSpPr>
            <p:cNvPr id="7" name="Rounded Rectangle 6"/>
            <p:cNvSpPr/>
            <p:nvPr/>
          </p:nvSpPr>
          <p:spPr>
            <a:xfrm>
              <a:off x="6312024" y="4941168"/>
              <a:ext cx="2160240" cy="648072"/>
            </a:xfrm>
            <a:prstGeom prst="roundRect">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err="1" smtClean="0">
                  <a:solidFill>
                    <a:schemeClr val="tx1"/>
                  </a:solidFill>
                </a:rPr>
                <a:t>ePub</a:t>
              </a:r>
              <a:endParaRPr lang="en-US" sz="2400" dirty="0">
                <a:solidFill>
                  <a:schemeClr val="tx1"/>
                </a:solidFill>
              </a:endParaRPr>
            </a:p>
          </p:txBody>
        </p:sp>
        <p:sp>
          <p:nvSpPr>
            <p:cNvPr id="8" name="Rounded Rectangle 7"/>
            <p:cNvSpPr/>
            <p:nvPr/>
          </p:nvSpPr>
          <p:spPr>
            <a:xfrm>
              <a:off x="8760296" y="4941168"/>
              <a:ext cx="2160240" cy="648072"/>
            </a:xfrm>
            <a:prstGeom prst="roundRect">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err="1" smtClean="0">
                  <a:solidFill>
                    <a:schemeClr val="tx1"/>
                  </a:solidFill>
                </a:rPr>
                <a:t>Mobi</a:t>
              </a:r>
              <a:endParaRPr lang="en-US" sz="2400" dirty="0">
                <a:solidFill>
                  <a:schemeClr val="tx1"/>
                </a:solidFill>
              </a:endParaRPr>
            </a:p>
          </p:txBody>
        </p:sp>
      </p:grpSp>
    </p:spTree>
    <p:extLst>
      <p:ext uri="{BB962C8B-B14F-4D97-AF65-F5344CB8AC3E}">
        <p14:creationId xmlns:p14="http://schemas.microsoft.com/office/powerpoint/2010/main" val="302310815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Legend</a:t>
            </a:r>
            <a:endParaRPr lang="en-US" dirty="0"/>
          </a:p>
        </p:txBody>
      </p:sp>
      <p:sp>
        <p:nvSpPr>
          <p:cNvPr id="5" name="Vertical Scroll 4"/>
          <p:cNvSpPr/>
          <p:nvPr/>
        </p:nvSpPr>
        <p:spPr>
          <a:xfrm>
            <a:off x="1631504" y="2780928"/>
            <a:ext cx="3816424" cy="1656184"/>
          </a:xfrm>
          <a:prstGeom prst="verticalScroll">
            <a:avLst>
              <a:gd name="adj" fmla="val 25000"/>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dirty="0" smtClean="0">
                <a:solidFill>
                  <a:schemeClr val="tx1"/>
                </a:solidFill>
              </a:rPr>
              <a:t>Course Guide:</a:t>
            </a:r>
          </a:p>
          <a:p>
            <a:pPr algn="ctr"/>
            <a:r>
              <a:rPr lang="en-US" sz="2800" i="1" dirty="0" smtClean="0">
                <a:solidFill>
                  <a:schemeClr val="tx1"/>
                </a:solidFill>
              </a:rPr>
              <a:t>…</a:t>
            </a:r>
            <a:endParaRPr lang="en-US" sz="2800" i="1" dirty="0">
              <a:solidFill>
                <a:schemeClr val="tx1"/>
              </a:solidFill>
            </a:endParaRPr>
          </a:p>
        </p:txBody>
      </p:sp>
      <p:grpSp>
        <p:nvGrpSpPr>
          <p:cNvPr id="6" name="Group 5"/>
          <p:cNvGrpSpPr/>
          <p:nvPr/>
        </p:nvGrpSpPr>
        <p:grpSpPr>
          <a:xfrm>
            <a:off x="6611630" y="3028094"/>
            <a:ext cx="1161852" cy="1161852"/>
            <a:chOff x="953289" y="3933056"/>
            <a:chExt cx="1728192" cy="1728192"/>
          </a:xfrm>
        </p:grpSpPr>
        <p:sp>
          <p:nvSpPr>
            <p:cNvPr id="7" name="Oval 6"/>
            <p:cNvSpPr/>
            <p:nvPr/>
          </p:nvSpPr>
          <p:spPr>
            <a:xfrm>
              <a:off x="953289" y="3933056"/>
              <a:ext cx="1728192" cy="1728192"/>
            </a:xfrm>
            <a:prstGeom prst="ellipse">
              <a:avLst/>
            </a:prstGeom>
            <a:solidFill>
              <a:schemeClr val="bg1">
                <a:lumMod val="6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cxnSp>
          <p:nvCxnSpPr>
            <p:cNvPr id="8" name="Straight Connector 7"/>
            <p:cNvCxnSpPr/>
            <p:nvPr/>
          </p:nvCxnSpPr>
          <p:spPr>
            <a:xfrm>
              <a:off x="1817385" y="4005064"/>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9" name="Straight Connector 8"/>
            <p:cNvCxnSpPr/>
            <p:nvPr/>
          </p:nvCxnSpPr>
          <p:spPr>
            <a:xfrm>
              <a:off x="1817385" y="5373216"/>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0" name="Straight Connector 9"/>
            <p:cNvCxnSpPr/>
            <p:nvPr/>
          </p:nvCxnSpPr>
          <p:spPr>
            <a:xfrm rot="1800000">
              <a:off x="2159423"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1" name="Straight Connector 10"/>
            <p:cNvCxnSpPr/>
            <p:nvPr/>
          </p:nvCxnSpPr>
          <p:spPr>
            <a:xfrm rot="1800000">
              <a:off x="1475347"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2" name="Straight Connector 11"/>
            <p:cNvCxnSpPr/>
            <p:nvPr/>
          </p:nvCxnSpPr>
          <p:spPr>
            <a:xfrm rot="3600000">
              <a:off x="2409812"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3" name="Straight Connector 12"/>
            <p:cNvCxnSpPr/>
            <p:nvPr/>
          </p:nvCxnSpPr>
          <p:spPr>
            <a:xfrm rot="3600000">
              <a:off x="1224958"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4" name="Straight Connector 13"/>
            <p:cNvCxnSpPr/>
            <p:nvPr/>
          </p:nvCxnSpPr>
          <p:spPr>
            <a:xfrm rot="5400000">
              <a:off x="2501461"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5" name="Straight Connector 14"/>
            <p:cNvCxnSpPr/>
            <p:nvPr/>
          </p:nvCxnSpPr>
          <p:spPr>
            <a:xfrm rot="5400000">
              <a:off x="1133309"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6" name="Straight Connector 15"/>
            <p:cNvCxnSpPr/>
            <p:nvPr/>
          </p:nvCxnSpPr>
          <p:spPr>
            <a:xfrm rot="18000000">
              <a:off x="1224958"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7" name="Straight Connector 16"/>
            <p:cNvCxnSpPr/>
            <p:nvPr/>
          </p:nvCxnSpPr>
          <p:spPr>
            <a:xfrm rot="18000000">
              <a:off x="2409812"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8" name="Straight Connector 17"/>
            <p:cNvCxnSpPr/>
            <p:nvPr/>
          </p:nvCxnSpPr>
          <p:spPr>
            <a:xfrm rot="19800000">
              <a:off x="1475347"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9" name="Straight Connector 18"/>
            <p:cNvCxnSpPr/>
            <p:nvPr/>
          </p:nvCxnSpPr>
          <p:spPr>
            <a:xfrm rot="19800000">
              <a:off x="2159423"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sp>
          <p:nvSpPr>
            <p:cNvPr id="20" name="Oval 19"/>
            <p:cNvSpPr/>
            <p:nvPr/>
          </p:nvSpPr>
          <p:spPr>
            <a:xfrm>
              <a:off x="1131416" y="4111183"/>
              <a:ext cx="1371938" cy="1371938"/>
            </a:xfrm>
            <a:prstGeom prst="ellipse">
              <a:avLst/>
            </a:prstGeom>
            <a:solidFill>
              <a:schemeClr val="bg1">
                <a:lumMod val="65000"/>
              </a:schemeClr>
            </a:solid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sp>
          <p:nvSpPr>
            <p:cNvPr id="21" name="Pie 20"/>
            <p:cNvSpPr/>
            <p:nvPr/>
          </p:nvSpPr>
          <p:spPr>
            <a:xfrm flipH="1">
              <a:off x="1182666" y="4157954"/>
              <a:ext cx="1269439" cy="1278396"/>
            </a:xfrm>
            <a:prstGeom prst="pie">
              <a:avLst/>
            </a:prstGeom>
            <a:solidFill>
              <a:srgbClr val="F8C0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22" name="Oval 21"/>
            <p:cNvSpPr/>
            <p:nvPr/>
          </p:nvSpPr>
          <p:spPr>
            <a:xfrm>
              <a:off x="1131416" y="4111183"/>
              <a:ext cx="1371938" cy="1371938"/>
            </a:xfrm>
            <a:prstGeom prst="ellipse">
              <a:avLst/>
            </a:prstGeom>
            <a:no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r>
                <a:rPr lang="en-US" sz="3200" b="1" dirty="0" smtClean="0">
                  <a:ln w="12700">
                    <a:noFill/>
                  </a:ln>
                  <a:solidFill>
                    <a:schemeClr val="tx1"/>
                  </a:solidFill>
                </a:rPr>
                <a:t>…</a:t>
              </a:r>
              <a:endParaRPr lang="en-US" sz="3200" b="1" dirty="0">
                <a:ln w="12700">
                  <a:noFill/>
                </a:ln>
                <a:solidFill>
                  <a:schemeClr val="tx1"/>
                </a:solidFill>
              </a:endParaRPr>
            </a:p>
          </p:txBody>
        </p:sp>
      </p:grpSp>
      <p:sp>
        <p:nvSpPr>
          <p:cNvPr id="23" name="L-Shape 22"/>
          <p:cNvSpPr/>
          <p:nvPr/>
        </p:nvSpPr>
        <p:spPr>
          <a:xfrm rot="2700000" flipH="1">
            <a:off x="9426183" y="3072327"/>
            <a:ext cx="665472" cy="1073386"/>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3984463"/>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Rules</a:t>
            </a:r>
            <a:endParaRPr lang="en-US" dirty="0"/>
          </a:p>
        </p:txBody>
      </p:sp>
      <p:sp>
        <p:nvSpPr>
          <p:cNvPr id="3" name="Content Placeholder 2"/>
          <p:cNvSpPr>
            <a:spLocks noGrp="1"/>
          </p:cNvSpPr>
          <p:nvPr>
            <p:ph idx="1"/>
          </p:nvPr>
        </p:nvSpPr>
        <p:spPr/>
        <p:txBody>
          <a:bodyPr/>
          <a:lstStyle/>
          <a:p>
            <a:r>
              <a:rPr lang="en-US" dirty="0" smtClean="0"/>
              <a:t>Ask questions</a:t>
            </a:r>
          </a:p>
          <a:p>
            <a:r>
              <a:rPr lang="en-US" dirty="0" smtClean="0"/>
              <a:t>Talk to others</a:t>
            </a:r>
          </a:p>
          <a:p>
            <a:r>
              <a:rPr lang="en-US" dirty="0" smtClean="0"/>
              <a:t>Work together</a:t>
            </a:r>
          </a:p>
          <a:p>
            <a:r>
              <a:rPr lang="en-US" dirty="0" smtClean="0"/>
              <a:t>Take breaks</a:t>
            </a:r>
            <a:endParaRPr lang="en-US" dirty="0"/>
          </a:p>
        </p:txBody>
      </p:sp>
    </p:spTree>
    <p:extLst>
      <p:ext uri="{BB962C8B-B14F-4D97-AF65-F5344CB8AC3E}">
        <p14:creationId xmlns:p14="http://schemas.microsoft.com/office/powerpoint/2010/main" val="103463020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Lesson #1</a:t>
            </a:r>
            <a:endParaRPr lang="en-US" dirty="0"/>
          </a:p>
        </p:txBody>
      </p:sp>
      <p:sp>
        <p:nvSpPr>
          <p:cNvPr id="7" name="Subtitle 6"/>
          <p:cNvSpPr>
            <a:spLocks noGrp="1"/>
          </p:cNvSpPr>
          <p:nvPr>
            <p:ph type="subTitle" idx="1"/>
          </p:nvPr>
        </p:nvSpPr>
        <p:spPr/>
        <p:txBody>
          <a:bodyPr/>
          <a:lstStyle/>
          <a:p>
            <a:r>
              <a:rPr lang="en-US" dirty="0"/>
              <a:t>Android Studio &amp; projects</a:t>
            </a:r>
          </a:p>
        </p:txBody>
      </p:sp>
    </p:spTree>
    <p:extLst>
      <p:ext uri="{BB962C8B-B14F-4D97-AF65-F5344CB8AC3E}">
        <p14:creationId xmlns:p14="http://schemas.microsoft.com/office/powerpoint/2010/main" val="367582250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Studio</a:t>
            </a:r>
            <a:endParaRPr lang="en-US" dirty="0"/>
          </a:p>
        </p:txBody>
      </p:sp>
      <p:pic>
        <p:nvPicPr>
          <p:cNvPr id="4102" name="Picture 6" descr="https://lh6.googleusercontent.com/-c5cbqHCC3Qg/VItVOiRvJTI/AAAAAAAABOo/eZhE3aUjWms/w506-h750/android_studio_splashscreen-780x585.png"/>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86175" y="1844824"/>
            <a:ext cx="4819650" cy="3619500"/>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5978559"/>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3" name="Content Placeholder 2"/>
          <p:cNvSpPr>
            <a:spLocks noGrp="1"/>
          </p:cNvSpPr>
          <p:nvPr>
            <p:ph idx="1"/>
          </p:nvPr>
        </p:nvSpPr>
        <p:spPr>
          <a:xfrm>
            <a:off x="4367808" y="1600201"/>
            <a:ext cx="7214592" cy="4525963"/>
          </a:xfrm>
        </p:spPr>
        <p:txBody>
          <a:bodyPr/>
          <a:lstStyle/>
          <a:p>
            <a:pPr marL="514350" indent="-514350">
              <a:buFont typeface="+mj-lt"/>
              <a:buAutoNum type="arabicPeriod"/>
            </a:pPr>
            <a:r>
              <a:rPr lang="en-US" dirty="0" smtClean="0"/>
              <a:t>Java SDK</a:t>
            </a:r>
          </a:p>
          <a:p>
            <a:pPr marL="514350" indent="-514350">
              <a:buFont typeface="+mj-lt"/>
              <a:buAutoNum type="arabicPeriod"/>
            </a:pPr>
            <a:r>
              <a:rPr lang="en-US" dirty="0" smtClean="0"/>
              <a:t>Android Studio</a:t>
            </a:r>
          </a:p>
          <a:p>
            <a:pPr marL="514350" indent="-514350">
              <a:buFont typeface="+mj-lt"/>
              <a:buAutoNum type="arabicPeriod"/>
            </a:pPr>
            <a:r>
              <a:rPr lang="en-US" dirty="0" err="1"/>
              <a:t>Git</a:t>
            </a:r>
            <a:r>
              <a:rPr lang="en-US" dirty="0"/>
              <a:t> </a:t>
            </a:r>
            <a:r>
              <a:rPr lang="en-US" dirty="0" smtClean="0"/>
              <a:t>client </a:t>
            </a:r>
            <a:r>
              <a:rPr lang="en-US" dirty="0"/>
              <a:t>(optional</a:t>
            </a:r>
            <a:r>
              <a:rPr lang="en-US" dirty="0" smtClean="0"/>
              <a:t>)</a:t>
            </a:r>
          </a:p>
          <a:p>
            <a:pPr marL="514350" indent="-514350">
              <a:buFont typeface="+mj-lt"/>
              <a:buAutoNum type="arabicPeriod"/>
            </a:pPr>
            <a:r>
              <a:rPr lang="en-US" dirty="0" smtClean="0"/>
              <a:t>Ensure </a:t>
            </a:r>
            <a:r>
              <a:rPr lang="en-US" dirty="0"/>
              <a:t>everything's </a:t>
            </a:r>
            <a:r>
              <a:rPr lang="en-US" dirty="0" smtClean="0"/>
              <a:t>up-to-date</a:t>
            </a:r>
          </a:p>
          <a:p>
            <a:pPr marL="514350" indent="-514350">
              <a:buFont typeface="+mj-lt"/>
              <a:buAutoNum type="arabicPeriod"/>
            </a:pPr>
            <a:r>
              <a:rPr lang="en-US" dirty="0"/>
              <a:t>Prepare a device</a:t>
            </a:r>
          </a:p>
        </p:txBody>
      </p:sp>
      <p:sp>
        <p:nvSpPr>
          <p:cNvPr id="4" name="Vertical Scroll 3"/>
          <p:cNvSpPr/>
          <p:nvPr/>
        </p:nvSpPr>
        <p:spPr>
          <a:xfrm>
            <a:off x="335360" y="1700808"/>
            <a:ext cx="3816424" cy="1656184"/>
          </a:xfrm>
          <a:prstGeom prst="verticalScroll">
            <a:avLst>
              <a:gd name="adj" fmla="val 25000"/>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dirty="0" smtClean="0">
                <a:solidFill>
                  <a:schemeClr val="tx1"/>
                </a:solidFill>
              </a:rPr>
              <a:t>Course Guide:</a:t>
            </a:r>
          </a:p>
          <a:p>
            <a:pPr algn="ctr"/>
            <a:r>
              <a:rPr lang="en-US" sz="2800" i="1" dirty="0" smtClean="0">
                <a:solidFill>
                  <a:schemeClr val="tx1"/>
                </a:solidFill>
              </a:rPr>
              <a:t>Getting Started</a:t>
            </a:r>
            <a:endParaRPr lang="en-US" sz="2800" i="1" dirty="0">
              <a:solidFill>
                <a:schemeClr val="tx1"/>
              </a:solidFill>
            </a:endParaRPr>
          </a:p>
        </p:txBody>
      </p:sp>
    </p:spTree>
    <p:extLst>
      <p:ext uri="{BB962C8B-B14F-4D97-AF65-F5344CB8AC3E}">
        <p14:creationId xmlns:p14="http://schemas.microsoft.com/office/powerpoint/2010/main" val="3564766270"/>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1</a:t>
            </a:r>
            <a:endParaRPr lang="en-US" dirty="0"/>
          </a:p>
        </p:txBody>
      </p:sp>
      <p:sp>
        <p:nvSpPr>
          <p:cNvPr id="3" name="Content Placeholder 2"/>
          <p:cNvSpPr>
            <a:spLocks noGrp="1"/>
          </p:cNvSpPr>
          <p:nvPr>
            <p:ph idx="1"/>
          </p:nvPr>
        </p:nvSpPr>
        <p:spPr>
          <a:xfrm>
            <a:off x="4367808" y="1600201"/>
            <a:ext cx="7214592" cy="4525963"/>
          </a:xfrm>
        </p:spPr>
        <p:txBody>
          <a:bodyPr>
            <a:normAutofit/>
          </a:bodyPr>
          <a:lstStyle/>
          <a:p>
            <a:pPr marL="514350" indent="-514350">
              <a:buFont typeface="+mj-lt"/>
              <a:buAutoNum type="arabicPeriod"/>
            </a:pPr>
            <a:r>
              <a:rPr lang="en-US" dirty="0"/>
              <a:t>Importing an Android project in Android </a:t>
            </a:r>
            <a:r>
              <a:rPr lang="en-US" dirty="0" smtClean="0"/>
              <a:t>Studio</a:t>
            </a:r>
          </a:p>
          <a:p>
            <a:pPr marL="514350" indent="-514350">
              <a:buFont typeface="+mj-lt"/>
              <a:buAutoNum type="arabicPeriod"/>
            </a:pPr>
            <a:r>
              <a:rPr lang="en-US" dirty="0"/>
              <a:t>The Android Project </a:t>
            </a:r>
            <a:r>
              <a:rPr lang="en-US" dirty="0" smtClean="0"/>
              <a:t>structure</a:t>
            </a:r>
          </a:p>
          <a:p>
            <a:pPr marL="914400" lvl="1" indent="-514350"/>
            <a:r>
              <a:rPr lang="en-US" dirty="0" err="1" smtClean="0"/>
              <a:t>Gradle</a:t>
            </a:r>
            <a:r>
              <a:rPr lang="en-US" dirty="0" smtClean="0"/>
              <a:t> build files</a:t>
            </a:r>
          </a:p>
          <a:p>
            <a:pPr marL="914400" lvl="1" indent="-514350"/>
            <a:r>
              <a:rPr lang="en-US" dirty="0" smtClean="0"/>
              <a:t>AndroidManifest.xml</a:t>
            </a:r>
          </a:p>
          <a:p>
            <a:pPr marL="914400" lvl="1" indent="-514350"/>
            <a:r>
              <a:rPr lang="en-US" dirty="0" err="1" smtClean="0"/>
              <a:t>MainActivity</a:t>
            </a:r>
            <a:endParaRPr lang="en-US" dirty="0" smtClean="0"/>
          </a:p>
          <a:p>
            <a:pPr marL="914400" lvl="1" indent="-514350"/>
            <a:r>
              <a:rPr lang="en-US" dirty="0" smtClean="0"/>
              <a:t>Resources &amp; layouts</a:t>
            </a:r>
            <a:endParaRPr lang="en-US" dirty="0"/>
          </a:p>
        </p:txBody>
      </p:sp>
      <p:sp>
        <p:nvSpPr>
          <p:cNvPr id="4" name="Vertical Scroll 3"/>
          <p:cNvSpPr/>
          <p:nvPr/>
        </p:nvSpPr>
        <p:spPr>
          <a:xfrm>
            <a:off x="335360" y="1700808"/>
            <a:ext cx="3816424" cy="1656184"/>
          </a:xfrm>
          <a:prstGeom prst="verticalScroll">
            <a:avLst>
              <a:gd name="adj" fmla="val 25000"/>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dirty="0" smtClean="0">
                <a:solidFill>
                  <a:schemeClr val="tx1"/>
                </a:solidFill>
              </a:rPr>
              <a:t>Course Guide:</a:t>
            </a:r>
          </a:p>
          <a:p>
            <a:pPr algn="ctr"/>
            <a:r>
              <a:rPr lang="en-US" sz="2800" i="1" dirty="0" smtClean="0">
                <a:solidFill>
                  <a:schemeClr val="tx1"/>
                </a:solidFill>
              </a:rPr>
              <a:t>Lesson 1</a:t>
            </a:r>
            <a:endParaRPr lang="en-US" sz="2800" i="1" dirty="0">
              <a:solidFill>
                <a:schemeClr val="tx1"/>
              </a:solidFill>
            </a:endParaRPr>
          </a:p>
        </p:txBody>
      </p:sp>
      <p:grpSp>
        <p:nvGrpSpPr>
          <p:cNvPr id="56" name="Group 55"/>
          <p:cNvGrpSpPr/>
          <p:nvPr/>
        </p:nvGrpSpPr>
        <p:grpSpPr>
          <a:xfrm>
            <a:off x="10632504" y="265212"/>
            <a:ext cx="1161852" cy="1161852"/>
            <a:chOff x="953289" y="3933056"/>
            <a:chExt cx="1728192" cy="1728192"/>
          </a:xfrm>
        </p:grpSpPr>
        <p:sp>
          <p:nvSpPr>
            <p:cNvPr id="6" name="Oval 5"/>
            <p:cNvSpPr/>
            <p:nvPr/>
          </p:nvSpPr>
          <p:spPr>
            <a:xfrm>
              <a:off x="953289" y="3933056"/>
              <a:ext cx="1728192" cy="1728192"/>
            </a:xfrm>
            <a:prstGeom prst="ellipse">
              <a:avLst/>
            </a:prstGeom>
            <a:solidFill>
              <a:schemeClr val="bg1">
                <a:lumMod val="6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cxnSp>
          <p:nvCxnSpPr>
            <p:cNvPr id="38" name="Straight Connector 37"/>
            <p:cNvCxnSpPr/>
            <p:nvPr/>
          </p:nvCxnSpPr>
          <p:spPr>
            <a:xfrm>
              <a:off x="1817385" y="4005064"/>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39" name="Straight Connector 38"/>
            <p:cNvCxnSpPr/>
            <p:nvPr/>
          </p:nvCxnSpPr>
          <p:spPr>
            <a:xfrm>
              <a:off x="1817385" y="5373216"/>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0" name="Straight Connector 39"/>
            <p:cNvCxnSpPr/>
            <p:nvPr/>
          </p:nvCxnSpPr>
          <p:spPr>
            <a:xfrm rot="1800000">
              <a:off x="2159423"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1" name="Straight Connector 40"/>
            <p:cNvCxnSpPr/>
            <p:nvPr/>
          </p:nvCxnSpPr>
          <p:spPr>
            <a:xfrm rot="1800000">
              <a:off x="1475347"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2" name="Straight Connector 41"/>
            <p:cNvCxnSpPr/>
            <p:nvPr/>
          </p:nvCxnSpPr>
          <p:spPr>
            <a:xfrm rot="3600000">
              <a:off x="2409812"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3" name="Straight Connector 42"/>
            <p:cNvCxnSpPr/>
            <p:nvPr/>
          </p:nvCxnSpPr>
          <p:spPr>
            <a:xfrm rot="3600000">
              <a:off x="1224958"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4" name="Straight Connector 43"/>
            <p:cNvCxnSpPr/>
            <p:nvPr/>
          </p:nvCxnSpPr>
          <p:spPr>
            <a:xfrm rot="5400000">
              <a:off x="2501461"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5" name="Straight Connector 44"/>
            <p:cNvCxnSpPr/>
            <p:nvPr/>
          </p:nvCxnSpPr>
          <p:spPr>
            <a:xfrm rot="5400000">
              <a:off x="1133309"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6" name="Straight Connector 45"/>
            <p:cNvCxnSpPr/>
            <p:nvPr/>
          </p:nvCxnSpPr>
          <p:spPr>
            <a:xfrm rot="18000000">
              <a:off x="1224958"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7" name="Straight Connector 46"/>
            <p:cNvCxnSpPr/>
            <p:nvPr/>
          </p:nvCxnSpPr>
          <p:spPr>
            <a:xfrm rot="18000000">
              <a:off x="2409812"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8" name="Straight Connector 47"/>
            <p:cNvCxnSpPr/>
            <p:nvPr/>
          </p:nvCxnSpPr>
          <p:spPr>
            <a:xfrm rot="19800000">
              <a:off x="1475347"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49" name="Straight Connector 48"/>
            <p:cNvCxnSpPr/>
            <p:nvPr/>
          </p:nvCxnSpPr>
          <p:spPr>
            <a:xfrm rot="19800000">
              <a:off x="2159423"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sp>
          <p:nvSpPr>
            <p:cNvPr id="51" name="Oval 50"/>
            <p:cNvSpPr/>
            <p:nvPr/>
          </p:nvSpPr>
          <p:spPr>
            <a:xfrm>
              <a:off x="1131416" y="4111183"/>
              <a:ext cx="1371938" cy="1371938"/>
            </a:xfrm>
            <a:prstGeom prst="ellipse">
              <a:avLst/>
            </a:prstGeom>
            <a:solidFill>
              <a:schemeClr val="bg1">
                <a:lumMod val="65000"/>
              </a:schemeClr>
            </a:solid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sp>
          <p:nvSpPr>
            <p:cNvPr id="54" name="Pie 53"/>
            <p:cNvSpPr/>
            <p:nvPr/>
          </p:nvSpPr>
          <p:spPr>
            <a:xfrm flipH="1">
              <a:off x="1182666" y="4157954"/>
              <a:ext cx="1269439" cy="1278396"/>
            </a:xfrm>
            <a:prstGeom prst="pie">
              <a:avLst/>
            </a:prstGeom>
            <a:solidFill>
              <a:srgbClr val="F8C0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53" name="Oval 52"/>
            <p:cNvSpPr/>
            <p:nvPr/>
          </p:nvSpPr>
          <p:spPr>
            <a:xfrm>
              <a:off x="1131416" y="4111183"/>
              <a:ext cx="1371938" cy="1371938"/>
            </a:xfrm>
            <a:prstGeom prst="ellipse">
              <a:avLst/>
            </a:prstGeom>
            <a:no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r>
                <a:rPr lang="en-US" sz="3200" b="1" dirty="0" smtClean="0">
                  <a:ln w="12700">
                    <a:solidFill>
                      <a:srgbClr val="F8C02B"/>
                    </a:solidFill>
                  </a:ln>
                  <a:solidFill>
                    <a:schemeClr val="tx1"/>
                  </a:solidFill>
                </a:rPr>
                <a:t>45</a:t>
              </a:r>
              <a:endParaRPr lang="en-US" sz="3200" b="1" dirty="0">
                <a:ln w="12700">
                  <a:solidFill>
                    <a:srgbClr val="F8C02B"/>
                  </a:solidFill>
                </a:ln>
                <a:solidFill>
                  <a:schemeClr val="tx1"/>
                </a:solidFill>
              </a:endParaRPr>
            </a:p>
          </p:txBody>
        </p:sp>
      </p:grpSp>
    </p:spTree>
    <p:extLst>
      <p:ext uri="{BB962C8B-B14F-4D97-AF65-F5344CB8AC3E}">
        <p14:creationId xmlns:p14="http://schemas.microsoft.com/office/powerpoint/2010/main" val="91973232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1</a:t>
            </a:r>
            <a:endParaRPr lang="en-US" dirty="0"/>
          </a:p>
        </p:txBody>
      </p:sp>
      <p:sp>
        <p:nvSpPr>
          <p:cNvPr id="3" name="Content Placeholder 2"/>
          <p:cNvSpPr>
            <a:spLocks noGrp="1"/>
          </p:cNvSpPr>
          <p:nvPr>
            <p:ph idx="1"/>
          </p:nvPr>
        </p:nvSpPr>
        <p:spPr/>
        <p:txBody>
          <a:bodyPr>
            <a:normAutofit/>
          </a:bodyPr>
          <a:lstStyle/>
          <a:p>
            <a:r>
              <a:rPr lang="en-US" dirty="0"/>
              <a:t>New Project Wizard</a:t>
            </a:r>
          </a:p>
          <a:p>
            <a:r>
              <a:rPr lang="en-US" dirty="0"/>
              <a:t>Import sample</a:t>
            </a:r>
          </a:p>
          <a:p>
            <a:r>
              <a:rPr lang="en-US" dirty="0"/>
              <a:t>SDK Manager</a:t>
            </a:r>
          </a:p>
          <a:p>
            <a:r>
              <a:rPr lang="en-US" dirty="0"/>
              <a:t>Run on emulator</a:t>
            </a:r>
          </a:p>
          <a:p>
            <a:r>
              <a:rPr lang="en-US" dirty="0" err="1"/>
              <a:t>Gradle</a:t>
            </a:r>
            <a:r>
              <a:rPr lang="en-US" dirty="0"/>
              <a:t> files</a:t>
            </a:r>
          </a:p>
          <a:p>
            <a:r>
              <a:rPr lang="en-US" dirty="0"/>
              <a:t>Building with </a:t>
            </a:r>
            <a:r>
              <a:rPr lang="en-US" dirty="0" err="1">
                <a:latin typeface="Consolas" panose="020B0609020204030204" pitchFamily="49" charset="0"/>
              </a:rPr>
              <a:t>gradlew</a:t>
            </a:r>
            <a:endParaRPr lang="en-US" dirty="0">
              <a:latin typeface="Consolas" panose="020B0609020204030204" pitchFamily="49" charset="0"/>
            </a:endParaRPr>
          </a:p>
          <a:p>
            <a:endParaRPr lang="en-US" dirty="0"/>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680514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1</a:t>
            </a:r>
            <a:endParaRPr lang="en-US" dirty="0"/>
          </a:p>
        </p:txBody>
      </p:sp>
      <p:sp>
        <p:nvSpPr>
          <p:cNvPr id="3" name="Content Placeholder 2"/>
          <p:cNvSpPr>
            <a:spLocks noGrp="1"/>
          </p:cNvSpPr>
          <p:nvPr>
            <p:ph idx="1"/>
          </p:nvPr>
        </p:nvSpPr>
        <p:spPr/>
        <p:txBody>
          <a:bodyPr/>
          <a:lstStyle/>
          <a:p>
            <a:r>
              <a:rPr lang="en-US" dirty="0" smtClean="0"/>
              <a:t>AndroidManifest.xml</a:t>
            </a:r>
          </a:p>
          <a:p>
            <a:pPr lvl="1"/>
            <a:r>
              <a:rPr lang="en-US" dirty="0" smtClean="0"/>
              <a:t>Package, permissions, application, activity</a:t>
            </a:r>
            <a:endParaRPr lang="en-US" dirty="0"/>
          </a:p>
          <a:p>
            <a:r>
              <a:rPr lang="en-US" dirty="0" err="1" smtClean="0"/>
              <a:t>MainActivity</a:t>
            </a:r>
            <a:endParaRPr lang="en-US" dirty="0" smtClean="0"/>
          </a:p>
          <a:p>
            <a:pPr lvl="1"/>
            <a:r>
              <a:rPr lang="en-US" dirty="0" err="1" smtClean="0">
                <a:latin typeface="Consolas" panose="020B0609020204030204" pitchFamily="49" charset="0"/>
              </a:rPr>
              <a:t>onCreate</a:t>
            </a:r>
            <a:r>
              <a:rPr lang="en-US" dirty="0" smtClean="0">
                <a:latin typeface="Consolas" panose="020B0609020204030204" pitchFamily="49" charset="0"/>
              </a:rPr>
              <a:t>()</a:t>
            </a:r>
          </a:p>
          <a:p>
            <a:pPr lvl="1"/>
            <a:r>
              <a:rPr lang="en-US" dirty="0" err="1" smtClean="0">
                <a:latin typeface="Consolas" panose="020B0609020204030204" pitchFamily="49" charset="0"/>
              </a:rPr>
              <a:t>setContentView</a:t>
            </a:r>
            <a:r>
              <a:rPr lang="en-US" dirty="0" smtClean="0">
                <a:latin typeface="Consolas" panose="020B0609020204030204" pitchFamily="49" charset="0"/>
              </a:rPr>
              <a:t>()</a:t>
            </a:r>
          </a:p>
          <a:p>
            <a:pPr lvl="1"/>
            <a:r>
              <a:rPr lang="en-US" dirty="0" smtClean="0"/>
              <a:t>Referenced layout</a:t>
            </a:r>
          </a:p>
          <a:p>
            <a:r>
              <a:rPr lang="en-US" dirty="0" smtClean="0"/>
              <a:t>Resource folders</a:t>
            </a:r>
          </a:p>
          <a:p>
            <a:pPr lvl="1"/>
            <a:r>
              <a:rPr lang="en-US" dirty="0" smtClean="0"/>
              <a:t>String resources</a:t>
            </a:r>
            <a:endParaRPr lang="en-US" dirty="0"/>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7813059"/>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40000" lnSpcReduction="20000"/>
          </a:bodyPr>
          <a:lstStyle/>
          <a:p>
            <a:r>
              <a:rPr lang="en-US" dirty="0"/>
              <a:t>Show File - New Android Project Wizard</a:t>
            </a:r>
          </a:p>
          <a:p>
            <a:r>
              <a:rPr lang="en-US" dirty="0"/>
              <a:t>Import sample01 project into Android Studio</a:t>
            </a:r>
          </a:p>
          <a:p>
            <a:r>
              <a:rPr lang="en-US" dirty="0"/>
              <a:t>Show that a build executes immediately</a:t>
            </a:r>
          </a:p>
          <a:p>
            <a:r>
              <a:rPr lang="en-US" dirty="0"/>
              <a:t>Once done you can run it on a device, or on an emulator</a:t>
            </a:r>
          </a:p>
          <a:p>
            <a:r>
              <a:rPr lang="en-US" dirty="0"/>
              <a:t>Show </a:t>
            </a:r>
            <a:r>
              <a:rPr lang="en-US" dirty="0" smtClean="0"/>
              <a:t>emulator</a:t>
            </a:r>
            <a:endParaRPr lang="en-US" dirty="0"/>
          </a:p>
          <a:p>
            <a:r>
              <a:rPr lang="en-US" dirty="0"/>
              <a:t>Show </a:t>
            </a:r>
            <a:r>
              <a:rPr lang="en-US" dirty="0" err="1"/>
              <a:t>Gradle</a:t>
            </a:r>
            <a:r>
              <a:rPr lang="en-US" dirty="0"/>
              <a:t> build files and their contents</a:t>
            </a:r>
          </a:p>
          <a:p>
            <a:r>
              <a:rPr lang="en-US" dirty="0"/>
              <a:t>Show how to build via the command line with ./</a:t>
            </a:r>
            <a:r>
              <a:rPr lang="en-US" dirty="0" err="1"/>
              <a:t>gradlew</a:t>
            </a:r>
            <a:endParaRPr lang="en-US" dirty="0"/>
          </a:p>
          <a:p>
            <a:r>
              <a:rPr lang="en-US" dirty="0"/>
              <a:t>Open AndroidManifest.xml file and explain its contents</a:t>
            </a:r>
          </a:p>
          <a:p>
            <a:pPr lvl="1"/>
            <a:r>
              <a:rPr lang="en-US" dirty="0"/>
              <a:t>Package (mention it’s not the Java package)</a:t>
            </a:r>
          </a:p>
          <a:p>
            <a:pPr lvl="1"/>
            <a:r>
              <a:rPr lang="en-US" dirty="0"/>
              <a:t>Permissions</a:t>
            </a:r>
          </a:p>
          <a:p>
            <a:pPr lvl="1"/>
            <a:r>
              <a:rPr lang="en-US" dirty="0"/>
              <a:t>Application tag - app name string resource</a:t>
            </a:r>
          </a:p>
          <a:p>
            <a:pPr lvl="1"/>
            <a:r>
              <a:rPr lang="en-US" dirty="0"/>
              <a:t>Activity tag</a:t>
            </a:r>
          </a:p>
          <a:p>
            <a:pPr lvl="1"/>
            <a:r>
              <a:rPr lang="en-US" dirty="0"/>
              <a:t>Launch intent filter (more in lesson 2)</a:t>
            </a:r>
          </a:p>
          <a:p>
            <a:r>
              <a:rPr lang="en-US" dirty="0"/>
              <a:t>Show how to start the SDK manager from the Tools window</a:t>
            </a:r>
          </a:p>
          <a:p>
            <a:r>
              <a:rPr lang="en-US" dirty="0"/>
              <a:t>Open MainActivity.java</a:t>
            </a:r>
          </a:p>
          <a:p>
            <a:pPr lvl="1"/>
            <a:r>
              <a:rPr lang="en-US" dirty="0" err="1" smtClean="0"/>
              <a:t>OnCreate</a:t>
            </a:r>
            <a:r>
              <a:rPr lang="en-US" dirty="0" smtClean="0"/>
              <a:t>()</a:t>
            </a:r>
          </a:p>
          <a:p>
            <a:pPr lvl="1"/>
            <a:r>
              <a:rPr lang="en-US" dirty="0" err="1" smtClean="0"/>
              <a:t>setContentView</a:t>
            </a:r>
            <a:r>
              <a:rPr lang="en-US" dirty="0" smtClean="0"/>
              <a:t>()</a:t>
            </a:r>
            <a:endParaRPr lang="en-US" dirty="0"/>
          </a:p>
          <a:p>
            <a:pPr lvl="1"/>
            <a:r>
              <a:rPr lang="en-US" dirty="0"/>
              <a:t>Open ./res/layout/activity_main.xml by clicking from method</a:t>
            </a:r>
          </a:p>
          <a:p>
            <a:pPr lvl="2"/>
            <a:r>
              <a:rPr lang="en-US" dirty="0" err="1"/>
              <a:t>LinearLayout</a:t>
            </a:r>
            <a:endParaRPr lang="en-US" dirty="0"/>
          </a:p>
          <a:p>
            <a:pPr lvl="2"/>
            <a:r>
              <a:rPr lang="en-US" dirty="0"/>
              <a:t>attributes - width &amp; height</a:t>
            </a:r>
          </a:p>
          <a:p>
            <a:pPr lvl="2"/>
            <a:r>
              <a:rPr lang="en-US" dirty="0"/>
              <a:t>gravity attribute</a:t>
            </a:r>
          </a:p>
          <a:p>
            <a:r>
              <a:rPr lang="en-US" dirty="0"/>
              <a:t>Show resource folders and their contents</a:t>
            </a:r>
          </a:p>
          <a:p>
            <a:r>
              <a:rPr lang="en-US" dirty="0"/>
              <a:t>Show localized app-name in Dutch (create </a:t>
            </a:r>
            <a:r>
              <a:rPr lang="en-US" dirty="0" smtClean="0"/>
              <a:t>res/values-</a:t>
            </a:r>
            <a:r>
              <a:rPr lang="en-US" dirty="0" err="1" smtClean="0"/>
              <a:t>nl</a:t>
            </a:r>
            <a:r>
              <a:rPr lang="en-US" dirty="0" smtClean="0"/>
              <a:t>/strings.xml)</a:t>
            </a:r>
            <a:endParaRPr lang="en-US" dirty="0"/>
          </a:p>
        </p:txBody>
      </p:sp>
    </p:spTree>
    <p:extLst>
      <p:ext uri="{BB962C8B-B14F-4D97-AF65-F5344CB8AC3E}">
        <p14:creationId xmlns:p14="http://schemas.microsoft.com/office/powerpoint/2010/main" val="362103380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a:t>
            </a:r>
            <a:endParaRPr lang="en-US" dirty="0"/>
          </a:p>
        </p:txBody>
      </p:sp>
      <p:sp>
        <p:nvSpPr>
          <p:cNvPr id="3" name="Content Placeholder 2"/>
          <p:cNvSpPr>
            <a:spLocks noGrp="1"/>
          </p:cNvSpPr>
          <p:nvPr>
            <p:ph idx="1"/>
          </p:nvPr>
        </p:nvSpPr>
        <p:spPr/>
        <p:txBody>
          <a:bodyPr/>
          <a:lstStyle/>
          <a:p>
            <a:r>
              <a:rPr lang="en-US" dirty="0" smtClean="0"/>
              <a:t>Introduction</a:t>
            </a:r>
          </a:p>
          <a:p>
            <a:r>
              <a:rPr lang="en-US" dirty="0" smtClean="0"/>
              <a:t>Lesson #1	Android Studio &amp; projects</a:t>
            </a:r>
          </a:p>
          <a:p>
            <a:r>
              <a:rPr lang="en-US" dirty="0"/>
              <a:t>Lesson </a:t>
            </a:r>
            <a:r>
              <a:rPr lang="en-US" dirty="0" smtClean="0"/>
              <a:t>#2	Activities &amp; Views</a:t>
            </a:r>
            <a:endParaRPr lang="en-US" dirty="0"/>
          </a:p>
          <a:p>
            <a:r>
              <a:rPr lang="en-US" dirty="0"/>
              <a:t>Lesson </a:t>
            </a:r>
            <a:r>
              <a:rPr lang="en-US" dirty="0" smtClean="0"/>
              <a:t>#3</a:t>
            </a:r>
            <a:r>
              <a:rPr lang="en-US" dirty="0"/>
              <a:t>	Intents, Tasks </a:t>
            </a:r>
            <a:r>
              <a:rPr lang="en-US" dirty="0" smtClean="0"/>
              <a:t>&amp; Activity </a:t>
            </a:r>
            <a:r>
              <a:rPr lang="en-US" dirty="0"/>
              <a:t>Back Stack</a:t>
            </a:r>
          </a:p>
          <a:p>
            <a:r>
              <a:rPr lang="en-US" dirty="0"/>
              <a:t>Lesson </a:t>
            </a:r>
            <a:r>
              <a:rPr lang="en-US" dirty="0" smtClean="0"/>
              <a:t>#4</a:t>
            </a:r>
            <a:r>
              <a:rPr lang="en-US" dirty="0"/>
              <a:t>	</a:t>
            </a:r>
            <a:r>
              <a:rPr lang="en-US" dirty="0" err="1"/>
              <a:t>ListViews</a:t>
            </a:r>
            <a:r>
              <a:rPr lang="en-US" dirty="0"/>
              <a:t> </a:t>
            </a:r>
            <a:r>
              <a:rPr lang="en-US" dirty="0" smtClean="0"/>
              <a:t>&amp; Adapters</a:t>
            </a:r>
            <a:endParaRPr lang="en-US" dirty="0"/>
          </a:p>
          <a:p>
            <a:r>
              <a:rPr lang="en-US" dirty="0"/>
              <a:t>Lesson #5	</a:t>
            </a:r>
            <a:r>
              <a:rPr lang="en-US" dirty="0" smtClean="0"/>
              <a:t>All together now! An image viewing app</a:t>
            </a:r>
          </a:p>
          <a:p>
            <a:r>
              <a:rPr lang="en-US" dirty="0" smtClean="0"/>
              <a:t>Homework</a:t>
            </a:r>
            <a:endParaRPr lang="en-US" dirty="0"/>
          </a:p>
          <a:p>
            <a:endParaRPr lang="en-US" dirty="0"/>
          </a:p>
        </p:txBody>
      </p:sp>
    </p:spTree>
    <p:extLst>
      <p:ext uri="{BB962C8B-B14F-4D97-AF65-F5344CB8AC3E}">
        <p14:creationId xmlns:p14="http://schemas.microsoft.com/office/powerpoint/2010/main" val="3594517760"/>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Lesson #2</a:t>
            </a:r>
            <a:endParaRPr lang="en-US" dirty="0"/>
          </a:p>
        </p:txBody>
      </p:sp>
      <p:sp>
        <p:nvSpPr>
          <p:cNvPr id="2" name="Subtitle 1"/>
          <p:cNvSpPr>
            <a:spLocks noGrp="1"/>
          </p:cNvSpPr>
          <p:nvPr>
            <p:ph type="subTitle" idx="1"/>
          </p:nvPr>
        </p:nvSpPr>
        <p:spPr/>
        <p:txBody>
          <a:bodyPr/>
          <a:lstStyle/>
          <a:p>
            <a:r>
              <a:rPr lang="en-US" dirty="0" smtClean="0"/>
              <a:t>Activities &amp; Views</a:t>
            </a:r>
            <a:endParaRPr lang="en-US" dirty="0"/>
          </a:p>
        </p:txBody>
      </p:sp>
    </p:spTree>
    <p:extLst>
      <p:ext uri="{BB962C8B-B14F-4D97-AF65-F5344CB8AC3E}">
        <p14:creationId xmlns:p14="http://schemas.microsoft.com/office/powerpoint/2010/main" val="206265108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Activities</a:t>
            </a:r>
            <a:endParaRPr lang="en-US" dirty="0"/>
          </a:p>
        </p:txBody>
      </p:sp>
      <p:sp>
        <p:nvSpPr>
          <p:cNvPr id="5" name="Content Placeholder 4"/>
          <p:cNvSpPr>
            <a:spLocks noGrp="1"/>
          </p:cNvSpPr>
          <p:nvPr>
            <p:ph idx="1"/>
          </p:nvPr>
        </p:nvSpPr>
        <p:spPr/>
        <p:txBody>
          <a:bodyPr/>
          <a:lstStyle/>
          <a:p>
            <a:r>
              <a:rPr lang="en-US" dirty="0" smtClean="0"/>
              <a:t>Invoked by Intents</a:t>
            </a:r>
          </a:p>
          <a:p>
            <a:r>
              <a:rPr lang="en-US" dirty="0" smtClean="0"/>
              <a:t>Have a lifecycle</a:t>
            </a:r>
          </a:p>
          <a:p>
            <a:pPr lvl="1"/>
            <a:r>
              <a:rPr lang="en-US" b="1" dirty="0" smtClean="0"/>
              <a:t>Resumed</a:t>
            </a:r>
            <a:r>
              <a:rPr lang="en-US" dirty="0" smtClean="0"/>
              <a:t>	in the foreground &amp; has user focus (“running”)</a:t>
            </a:r>
          </a:p>
          <a:p>
            <a:pPr lvl="1"/>
            <a:r>
              <a:rPr lang="en-US" b="1" dirty="0" smtClean="0"/>
              <a:t>Paused</a:t>
            </a:r>
            <a:r>
              <a:rPr lang="en-US" dirty="0" smtClean="0"/>
              <a:t>	visible, but another activity has focus</a:t>
            </a:r>
          </a:p>
          <a:p>
            <a:pPr lvl="1"/>
            <a:r>
              <a:rPr lang="en-US" b="1" dirty="0" smtClean="0"/>
              <a:t>Stopped</a:t>
            </a:r>
            <a:r>
              <a:rPr lang="en-US" dirty="0" smtClean="0"/>
              <a:t>	completely obscured in the background</a:t>
            </a:r>
          </a:p>
          <a:p>
            <a:r>
              <a:rPr lang="en-US" dirty="0" smtClean="0"/>
              <a:t>Can be killed to free up memory</a:t>
            </a:r>
          </a:p>
        </p:txBody>
      </p:sp>
    </p:spTree>
    <p:extLst>
      <p:ext uri="{BB962C8B-B14F-4D97-AF65-F5344CB8AC3E}">
        <p14:creationId xmlns:p14="http://schemas.microsoft.com/office/powerpoint/2010/main" val="174465117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Activity lifecycle</a:t>
            </a:r>
            <a:endParaRPr lang="en-US" dirty="0"/>
          </a:p>
        </p:txBody>
      </p:sp>
      <p:sp>
        <p:nvSpPr>
          <p:cNvPr id="5" name="Content Placeholder 4"/>
          <p:cNvSpPr>
            <a:spLocks noGrp="1"/>
          </p:cNvSpPr>
          <p:nvPr>
            <p:ph idx="1"/>
          </p:nvPr>
        </p:nvSpPr>
        <p:spPr/>
        <p:txBody>
          <a:bodyPr>
            <a:normAutofit fontScale="70000" lnSpcReduction="20000"/>
          </a:bodyPr>
          <a:lstStyle/>
          <a:p>
            <a:r>
              <a:rPr lang="en-US" b="1" dirty="0" smtClean="0"/>
              <a:t>Resumed</a:t>
            </a:r>
            <a:br>
              <a:rPr lang="en-US" b="1" dirty="0" smtClean="0"/>
            </a:br>
            <a:r>
              <a:rPr lang="en-US" dirty="0" smtClean="0"/>
              <a:t>The </a:t>
            </a:r>
            <a:r>
              <a:rPr lang="en-US" dirty="0"/>
              <a:t>activity is in the foreground of the screen and has user focus. (This state is also sometimes referred to as "running".)</a:t>
            </a:r>
          </a:p>
          <a:p>
            <a:r>
              <a:rPr lang="en-US" b="1" dirty="0" smtClean="0"/>
              <a:t>Paused</a:t>
            </a:r>
            <a:r>
              <a:rPr lang="en-US" dirty="0" smtClean="0"/>
              <a:t/>
            </a:r>
            <a:br>
              <a:rPr lang="en-US" dirty="0" smtClean="0"/>
            </a:br>
            <a:r>
              <a:rPr lang="en-US" dirty="0" smtClean="0"/>
              <a:t>Another </a:t>
            </a:r>
            <a:r>
              <a:rPr lang="en-US" dirty="0"/>
              <a:t>activity is in the foreground and has focus, but this one is still visible. That is, another activity is visible on top of this one and that activity is partially transparent or doesn't cover the entire screen. A paused activity is completely alive (the Activity object is retained in memory, it maintains all state and member information, and remains attached to the window manager), but can be killed by the system in extremely low memory situations.</a:t>
            </a:r>
          </a:p>
          <a:p>
            <a:r>
              <a:rPr lang="en-US" b="1" dirty="0" smtClean="0"/>
              <a:t>Stopped</a:t>
            </a:r>
            <a:r>
              <a:rPr lang="en-US" dirty="0" smtClean="0"/>
              <a:t/>
            </a:r>
            <a:br>
              <a:rPr lang="en-US" dirty="0" smtClean="0"/>
            </a:br>
            <a:r>
              <a:rPr lang="en-US" dirty="0" smtClean="0"/>
              <a:t>The </a:t>
            </a:r>
            <a:r>
              <a:rPr lang="en-US" dirty="0"/>
              <a:t>activity is completely obscured by another activity (the activity is now in the "background"). A stopped activity is also still alive (the Activity object is retained in memory, it maintains all state and member information, but is not attached to the window manager). However, it is no longer visible to the user and it can be killed by the system when memory is needed elsewhere.</a:t>
            </a:r>
          </a:p>
        </p:txBody>
      </p:sp>
    </p:spTree>
    <p:extLst>
      <p:ext uri="{BB962C8B-B14F-4D97-AF65-F5344CB8AC3E}">
        <p14:creationId xmlns:p14="http://schemas.microsoft.com/office/powerpoint/2010/main" val="102500516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Activity lifecycle</a:t>
            </a:r>
            <a:endParaRPr lang="en-US" dirty="0"/>
          </a:p>
        </p:txBody>
      </p:sp>
      <p:pic>
        <p:nvPicPr>
          <p:cNvPr id="9218" name="Picture 2" descr="http://developer.android.com/images/activity_lifecycle.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647729" y="264861"/>
            <a:ext cx="4896544" cy="6328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626816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Events &amp; Listeners</a:t>
            </a:r>
            <a:endParaRPr lang="en-US" dirty="0"/>
          </a:p>
        </p:txBody>
      </p:sp>
      <p:sp>
        <p:nvSpPr>
          <p:cNvPr id="5" name="Content Placeholder 4"/>
          <p:cNvSpPr>
            <a:spLocks noGrp="1"/>
          </p:cNvSpPr>
          <p:nvPr>
            <p:ph idx="1"/>
          </p:nvPr>
        </p:nvSpPr>
        <p:spPr/>
        <p:txBody>
          <a:bodyPr>
            <a:normAutofit/>
          </a:bodyPr>
          <a:lstStyle/>
          <a:p>
            <a:pPr marL="0" indent="0">
              <a:buNone/>
            </a:pPr>
            <a:r>
              <a:rPr lang="en-US" dirty="0" err="1" smtClean="0">
                <a:latin typeface="Consolas" panose="020B0609020204030204" pitchFamily="49" charset="0"/>
              </a:rPr>
              <a:t>button</a:t>
            </a:r>
            <a:r>
              <a:rPr lang="en-US" dirty="0" err="1" smtClean="0">
                <a:solidFill>
                  <a:schemeClr val="bg1">
                    <a:lumMod val="75000"/>
                  </a:schemeClr>
                </a:solidFill>
                <a:latin typeface="Consolas" panose="020B0609020204030204" pitchFamily="49" charset="0"/>
              </a:rPr>
              <a:t>.</a:t>
            </a:r>
            <a:r>
              <a:rPr lang="en-US" dirty="0" err="1" smtClean="0">
                <a:latin typeface="Consolas" panose="020B0609020204030204" pitchFamily="49" charset="0"/>
              </a:rPr>
              <a:t>setOnClickListener</a:t>
            </a:r>
            <a:r>
              <a:rPr lang="en-US" dirty="0">
                <a:solidFill>
                  <a:schemeClr val="bg1">
                    <a:lumMod val="75000"/>
                  </a:schemeClr>
                </a:solidFill>
                <a:latin typeface="Consolas" panose="020B0609020204030204" pitchFamily="49" charset="0"/>
              </a:rPr>
              <a:t>(</a:t>
            </a:r>
            <a:r>
              <a:rPr lang="en-US" dirty="0">
                <a:latin typeface="Consolas" panose="020B0609020204030204" pitchFamily="49" charset="0"/>
              </a:rPr>
              <a:t/>
            </a:r>
            <a:br>
              <a:rPr lang="en-US" dirty="0">
                <a:latin typeface="Consolas" panose="020B0609020204030204" pitchFamily="49" charset="0"/>
              </a:rPr>
            </a:br>
            <a:r>
              <a:rPr lang="en-US" dirty="0">
                <a:latin typeface="Consolas" panose="020B0609020204030204" pitchFamily="49" charset="0"/>
              </a:rPr>
              <a:t/>
            </a:r>
            <a:br>
              <a:rPr lang="en-US" dirty="0">
                <a:latin typeface="Consolas" panose="020B0609020204030204" pitchFamily="49" charset="0"/>
              </a:rPr>
            </a:br>
            <a:r>
              <a:rPr lang="en-US" dirty="0">
                <a:latin typeface="Consolas" panose="020B0609020204030204" pitchFamily="49" charset="0"/>
              </a:rPr>
              <a:t>    </a:t>
            </a:r>
            <a:r>
              <a:rPr lang="en-US" dirty="0">
                <a:solidFill>
                  <a:schemeClr val="tx2">
                    <a:lumMod val="40000"/>
                    <a:lumOff val="60000"/>
                  </a:schemeClr>
                </a:solidFill>
                <a:latin typeface="Consolas" panose="020B0609020204030204" pitchFamily="49" charset="0"/>
              </a:rPr>
              <a:t>new</a:t>
            </a:r>
            <a:r>
              <a:rPr lang="en-US" dirty="0">
                <a:latin typeface="Consolas" panose="020B0609020204030204" pitchFamily="49" charset="0"/>
              </a:rPr>
              <a:t> </a:t>
            </a:r>
            <a:r>
              <a:rPr lang="en-US" b="1" dirty="0" err="1">
                <a:latin typeface="Consolas" panose="020B0609020204030204" pitchFamily="49" charset="0"/>
              </a:rPr>
              <a:t>View</a:t>
            </a:r>
            <a:r>
              <a:rPr lang="en-US" dirty="0" err="1">
                <a:solidFill>
                  <a:schemeClr val="bg1">
                    <a:lumMod val="75000"/>
                  </a:schemeClr>
                </a:solidFill>
                <a:latin typeface="Consolas" panose="020B0609020204030204" pitchFamily="49" charset="0"/>
              </a:rPr>
              <a:t>.</a:t>
            </a:r>
            <a:r>
              <a:rPr lang="en-US" b="1" dirty="0" err="1">
                <a:latin typeface="Consolas" panose="020B0609020204030204" pitchFamily="49" charset="0"/>
              </a:rPr>
              <a:t>OnClickListener</a:t>
            </a:r>
            <a:r>
              <a:rPr lang="en-US" dirty="0">
                <a:solidFill>
                  <a:schemeClr val="bg1">
                    <a:lumMod val="75000"/>
                  </a:schemeClr>
                </a:solidFill>
                <a:latin typeface="Consolas" panose="020B0609020204030204" pitchFamily="49" charset="0"/>
              </a:rPr>
              <a:t>() {</a:t>
            </a:r>
            <a:r>
              <a:rPr lang="en-US" dirty="0">
                <a:latin typeface="Consolas" panose="020B0609020204030204" pitchFamily="49" charset="0"/>
              </a:rPr>
              <a:t/>
            </a:r>
            <a:br>
              <a:rPr lang="en-US" dirty="0">
                <a:latin typeface="Consolas" panose="020B0609020204030204" pitchFamily="49" charset="0"/>
              </a:rPr>
            </a:br>
            <a:r>
              <a:rPr lang="en-US" dirty="0">
                <a:latin typeface="Consolas" panose="020B0609020204030204" pitchFamily="49" charset="0"/>
              </a:rPr>
              <a:t>        </a:t>
            </a:r>
            <a:r>
              <a:rPr lang="en-US" dirty="0">
                <a:solidFill>
                  <a:schemeClr val="tx2">
                    <a:lumMod val="40000"/>
                    <a:lumOff val="60000"/>
                  </a:schemeClr>
                </a:solidFill>
                <a:latin typeface="Consolas" panose="020B0609020204030204" pitchFamily="49" charset="0"/>
              </a:rPr>
              <a:t>public void </a:t>
            </a:r>
            <a:r>
              <a:rPr lang="en-US" dirty="0" err="1">
                <a:latin typeface="Consolas" panose="020B0609020204030204" pitchFamily="49" charset="0"/>
              </a:rPr>
              <a:t>onClick</a:t>
            </a:r>
            <a:r>
              <a:rPr lang="en-US" dirty="0">
                <a:solidFill>
                  <a:schemeClr val="bg1">
                    <a:lumMod val="75000"/>
                  </a:schemeClr>
                </a:solidFill>
                <a:latin typeface="Consolas" panose="020B0609020204030204" pitchFamily="49" charset="0"/>
              </a:rPr>
              <a:t>(</a:t>
            </a:r>
            <a:r>
              <a:rPr lang="en-US" b="1" dirty="0">
                <a:latin typeface="Consolas" panose="020B0609020204030204" pitchFamily="49" charset="0"/>
              </a:rPr>
              <a:t>View</a:t>
            </a:r>
            <a:r>
              <a:rPr lang="en-US" dirty="0">
                <a:latin typeface="Consolas" panose="020B0609020204030204" pitchFamily="49" charset="0"/>
              </a:rPr>
              <a:t> v</a:t>
            </a:r>
            <a:r>
              <a:rPr lang="en-US" dirty="0">
                <a:solidFill>
                  <a:schemeClr val="bg1">
                    <a:lumMod val="75000"/>
                  </a:schemeClr>
                </a:solidFill>
                <a:latin typeface="Consolas" panose="020B0609020204030204" pitchFamily="49" charset="0"/>
              </a:rPr>
              <a:t>) </a:t>
            </a:r>
            <a:r>
              <a:rPr lang="en-US" dirty="0" smtClean="0">
                <a:solidFill>
                  <a:schemeClr val="bg1">
                    <a:lumMod val="75000"/>
                  </a:schemeClr>
                </a:solidFill>
                <a:latin typeface="Consolas" panose="020B0609020204030204" pitchFamily="49" charset="0"/>
              </a:rPr>
              <a:t>{</a:t>
            </a:r>
            <a:r>
              <a:rPr lang="en-US" dirty="0" smtClean="0">
                <a:latin typeface="Consolas" panose="020B0609020204030204" pitchFamily="49" charset="0"/>
              </a:rPr>
              <a:t/>
            </a:r>
            <a:br>
              <a:rPr lang="en-US" dirty="0" smtClean="0">
                <a:latin typeface="Consolas" panose="020B0609020204030204" pitchFamily="49" charset="0"/>
              </a:rPr>
            </a:br>
            <a:r>
              <a:rPr lang="en-US" dirty="0" smtClean="0">
                <a:latin typeface="Consolas" panose="020B0609020204030204" pitchFamily="49" charset="0"/>
              </a:rPr>
              <a:t>            </a:t>
            </a:r>
            <a:r>
              <a:rPr lang="en-US" dirty="0" smtClean="0">
                <a:solidFill>
                  <a:schemeClr val="bg1">
                    <a:lumMod val="75000"/>
                  </a:schemeClr>
                </a:solidFill>
                <a:latin typeface="Consolas" panose="020B0609020204030204" pitchFamily="49" charset="0"/>
              </a:rPr>
              <a:t>//…</a:t>
            </a:r>
            <a:r>
              <a:rPr lang="en-US" dirty="0" smtClean="0">
                <a:latin typeface="Consolas" panose="020B0609020204030204" pitchFamily="49" charset="0"/>
              </a:rPr>
              <a:t/>
            </a:r>
            <a:br>
              <a:rPr lang="en-US" dirty="0" smtClean="0">
                <a:latin typeface="Consolas" panose="020B0609020204030204" pitchFamily="49" charset="0"/>
              </a:rPr>
            </a:br>
            <a:r>
              <a:rPr lang="en-US" dirty="0" smtClean="0">
                <a:latin typeface="Consolas" panose="020B0609020204030204" pitchFamily="49" charset="0"/>
              </a:rPr>
              <a:t>        </a:t>
            </a:r>
            <a:r>
              <a:rPr lang="en-US" dirty="0" smtClean="0">
                <a:solidFill>
                  <a:schemeClr val="bg1">
                    <a:lumMod val="75000"/>
                  </a:schemeClr>
                </a:solidFill>
                <a:latin typeface="Consolas" panose="020B0609020204030204" pitchFamily="49" charset="0"/>
              </a:rPr>
              <a:t>}</a:t>
            </a:r>
            <a:r>
              <a:rPr lang="en-US" dirty="0" smtClean="0">
                <a:latin typeface="Consolas" panose="020B0609020204030204" pitchFamily="49" charset="0"/>
              </a:rPr>
              <a:t/>
            </a:r>
            <a:br>
              <a:rPr lang="en-US" dirty="0" smtClean="0">
                <a:latin typeface="Consolas" panose="020B0609020204030204" pitchFamily="49" charset="0"/>
              </a:rPr>
            </a:br>
            <a:r>
              <a:rPr lang="en-US" dirty="0" smtClean="0">
                <a:latin typeface="Consolas" panose="020B0609020204030204" pitchFamily="49" charset="0"/>
              </a:rPr>
              <a:t>    </a:t>
            </a:r>
            <a:r>
              <a:rPr lang="en-US" dirty="0" smtClean="0">
                <a:solidFill>
                  <a:schemeClr val="bg1">
                    <a:lumMod val="75000"/>
                  </a:schemeClr>
                </a:solidFill>
                <a:latin typeface="Consolas" panose="020B0609020204030204" pitchFamily="49" charset="0"/>
              </a:rPr>
              <a:t>}</a:t>
            </a:r>
            <a:r>
              <a:rPr lang="en-US" dirty="0" smtClean="0">
                <a:latin typeface="Consolas" panose="020B0609020204030204" pitchFamily="49" charset="0"/>
              </a:rPr>
              <a:t/>
            </a:r>
            <a:br>
              <a:rPr lang="en-US" dirty="0" smtClean="0">
                <a:latin typeface="Consolas" panose="020B0609020204030204" pitchFamily="49" charset="0"/>
              </a:rPr>
            </a:br>
            <a:r>
              <a:rPr lang="en-US" dirty="0" smtClean="0">
                <a:latin typeface="Consolas" panose="020B0609020204030204" pitchFamily="49" charset="0"/>
              </a:rPr>
              <a:t/>
            </a:r>
            <a:br>
              <a:rPr lang="en-US" dirty="0" smtClean="0">
                <a:latin typeface="Consolas" panose="020B0609020204030204" pitchFamily="49" charset="0"/>
              </a:rPr>
            </a:br>
            <a:r>
              <a:rPr lang="en-US" dirty="0" smtClean="0">
                <a:solidFill>
                  <a:schemeClr val="bg1">
                    <a:lumMod val="75000"/>
                  </a:schemeClr>
                </a:solidFill>
                <a:latin typeface="Consolas" panose="020B0609020204030204" pitchFamily="49" charset="0"/>
              </a:rPr>
              <a:t>);</a:t>
            </a:r>
            <a:endParaRPr lang="en-US" dirty="0">
              <a:solidFill>
                <a:schemeClr val="bg1">
                  <a:lumMod val="75000"/>
                </a:schemeClr>
              </a:solidFill>
              <a:latin typeface="Consolas" panose="020B0609020204030204" pitchFamily="49" charset="0"/>
            </a:endParaRPr>
          </a:p>
        </p:txBody>
      </p:sp>
    </p:spTree>
    <p:extLst>
      <p:ext uri="{BB962C8B-B14F-4D97-AF65-F5344CB8AC3E}">
        <p14:creationId xmlns:p14="http://schemas.microsoft.com/office/powerpoint/2010/main" val="334305169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2</a:t>
            </a:r>
            <a:endParaRPr lang="en-US" dirty="0"/>
          </a:p>
        </p:txBody>
      </p:sp>
      <p:sp>
        <p:nvSpPr>
          <p:cNvPr id="3" name="Content Placeholder 2"/>
          <p:cNvSpPr>
            <a:spLocks noGrp="1"/>
          </p:cNvSpPr>
          <p:nvPr>
            <p:ph idx="1"/>
          </p:nvPr>
        </p:nvSpPr>
        <p:spPr>
          <a:xfrm>
            <a:off x="4367808" y="1600201"/>
            <a:ext cx="7214592" cy="4525963"/>
          </a:xfrm>
        </p:spPr>
        <p:txBody>
          <a:bodyPr>
            <a:normAutofit/>
          </a:bodyPr>
          <a:lstStyle/>
          <a:p>
            <a:pPr marL="514350" indent="-514350">
              <a:buFont typeface="+mj-lt"/>
              <a:buAutoNum type="arabicPeriod"/>
            </a:pPr>
            <a:r>
              <a:rPr lang="en-US" dirty="0" smtClean="0"/>
              <a:t>Activity launch intent filter</a:t>
            </a:r>
          </a:p>
          <a:p>
            <a:pPr marL="514350" indent="-514350">
              <a:buFont typeface="+mj-lt"/>
              <a:buAutoNum type="arabicPeriod"/>
            </a:pPr>
            <a:r>
              <a:rPr lang="en-US" dirty="0" smtClean="0"/>
              <a:t>The activity </a:t>
            </a:r>
            <a:r>
              <a:rPr lang="en-US" dirty="0"/>
              <a:t>l</a:t>
            </a:r>
            <a:r>
              <a:rPr lang="en-US" dirty="0" smtClean="0"/>
              <a:t>ife cycle</a:t>
            </a:r>
          </a:p>
          <a:p>
            <a:pPr marL="514350" indent="-514350">
              <a:buFont typeface="+mj-lt"/>
              <a:buAutoNum type="arabicPeriod"/>
            </a:pPr>
            <a:r>
              <a:rPr lang="en-US" dirty="0" smtClean="0"/>
              <a:t>Logcat</a:t>
            </a:r>
          </a:p>
          <a:p>
            <a:pPr marL="514350" indent="-514350">
              <a:buFont typeface="+mj-lt"/>
              <a:buAutoNum type="arabicPeriod"/>
            </a:pPr>
            <a:r>
              <a:rPr lang="en-US" dirty="0" smtClean="0"/>
              <a:t>Click listeners</a:t>
            </a:r>
            <a:endParaRPr lang="en-US" dirty="0"/>
          </a:p>
        </p:txBody>
      </p:sp>
      <p:sp>
        <p:nvSpPr>
          <p:cNvPr id="4" name="Vertical Scroll 3"/>
          <p:cNvSpPr/>
          <p:nvPr/>
        </p:nvSpPr>
        <p:spPr>
          <a:xfrm>
            <a:off x="335360" y="1700808"/>
            <a:ext cx="3816424" cy="1656184"/>
          </a:xfrm>
          <a:prstGeom prst="verticalScroll">
            <a:avLst>
              <a:gd name="adj" fmla="val 25000"/>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dirty="0" smtClean="0">
                <a:solidFill>
                  <a:schemeClr val="tx1"/>
                </a:solidFill>
              </a:rPr>
              <a:t>Course Guide:</a:t>
            </a:r>
          </a:p>
          <a:p>
            <a:pPr algn="ctr"/>
            <a:r>
              <a:rPr lang="en-US" sz="2800" i="1" dirty="0" smtClean="0">
                <a:solidFill>
                  <a:schemeClr val="tx1"/>
                </a:solidFill>
              </a:rPr>
              <a:t>Lesson 2</a:t>
            </a:r>
            <a:endParaRPr lang="en-US" sz="2800" i="1" dirty="0">
              <a:solidFill>
                <a:schemeClr val="tx1"/>
              </a:solidFill>
            </a:endParaRPr>
          </a:p>
        </p:txBody>
      </p:sp>
      <p:grpSp>
        <p:nvGrpSpPr>
          <p:cNvPr id="5" name="Group 4"/>
          <p:cNvGrpSpPr/>
          <p:nvPr/>
        </p:nvGrpSpPr>
        <p:grpSpPr>
          <a:xfrm>
            <a:off x="10632504" y="265212"/>
            <a:ext cx="1161852" cy="1161852"/>
            <a:chOff x="953289" y="3933056"/>
            <a:chExt cx="1728192" cy="1728192"/>
          </a:xfrm>
        </p:grpSpPr>
        <p:sp>
          <p:nvSpPr>
            <p:cNvPr id="6" name="Oval 5"/>
            <p:cNvSpPr/>
            <p:nvPr/>
          </p:nvSpPr>
          <p:spPr>
            <a:xfrm>
              <a:off x="953289" y="3933056"/>
              <a:ext cx="1728192" cy="1728192"/>
            </a:xfrm>
            <a:prstGeom prst="ellipse">
              <a:avLst/>
            </a:prstGeom>
            <a:solidFill>
              <a:schemeClr val="bg1">
                <a:lumMod val="6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cxnSp>
          <p:nvCxnSpPr>
            <p:cNvPr id="7" name="Straight Connector 6"/>
            <p:cNvCxnSpPr/>
            <p:nvPr/>
          </p:nvCxnSpPr>
          <p:spPr>
            <a:xfrm>
              <a:off x="1817385" y="4005064"/>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8" name="Straight Connector 7"/>
            <p:cNvCxnSpPr/>
            <p:nvPr/>
          </p:nvCxnSpPr>
          <p:spPr>
            <a:xfrm>
              <a:off x="1817385" y="5373216"/>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9" name="Straight Connector 8"/>
            <p:cNvCxnSpPr/>
            <p:nvPr/>
          </p:nvCxnSpPr>
          <p:spPr>
            <a:xfrm rot="1800000">
              <a:off x="2159423"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0" name="Straight Connector 9"/>
            <p:cNvCxnSpPr/>
            <p:nvPr/>
          </p:nvCxnSpPr>
          <p:spPr>
            <a:xfrm rot="1800000">
              <a:off x="1475347"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1" name="Straight Connector 10"/>
            <p:cNvCxnSpPr/>
            <p:nvPr/>
          </p:nvCxnSpPr>
          <p:spPr>
            <a:xfrm rot="3600000">
              <a:off x="2409812"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2" name="Straight Connector 11"/>
            <p:cNvCxnSpPr/>
            <p:nvPr/>
          </p:nvCxnSpPr>
          <p:spPr>
            <a:xfrm rot="3600000">
              <a:off x="1224958"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3" name="Straight Connector 12"/>
            <p:cNvCxnSpPr/>
            <p:nvPr/>
          </p:nvCxnSpPr>
          <p:spPr>
            <a:xfrm rot="5400000">
              <a:off x="2501461"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4" name="Straight Connector 13"/>
            <p:cNvCxnSpPr/>
            <p:nvPr/>
          </p:nvCxnSpPr>
          <p:spPr>
            <a:xfrm rot="5400000">
              <a:off x="1133309"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5" name="Straight Connector 14"/>
            <p:cNvCxnSpPr/>
            <p:nvPr/>
          </p:nvCxnSpPr>
          <p:spPr>
            <a:xfrm rot="18000000">
              <a:off x="1224958"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6" name="Straight Connector 15"/>
            <p:cNvCxnSpPr/>
            <p:nvPr/>
          </p:nvCxnSpPr>
          <p:spPr>
            <a:xfrm rot="18000000">
              <a:off x="2409812"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7" name="Straight Connector 16"/>
            <p:cNvCxnSpPr/>
            <p:nvPr/>
          </p:nvCxnSpPr>
          <p:spPr>
            <a:xfrm rot="19800000">
              <a:off x="1475347"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8" name="Straight Connector 17"/>
            <p:cNvCxnSpPr/>
            <p:nvPr/>
          </p:nvCxnSpPr>
          <p:spPr>
            <a:xfrm rot="19800000">
              <a:off x="2159423"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sp>
          <p:nvSpPr>
            <p:cNvPr id="19" name="Oval 18"/>
            <p:cNvSpPr/>
            <p:nvPr/>
          </p:nvSpPr>
          <p:spPr>
            <a:xfrm>
              <a:off x="1131416" y="4111183"/>
              <a:ext cx="1371938" cy="1371938"/>
            </a:xfrm>
            <a:prstGeom prst="ellipse">
              <a:avLst/>
            </a:prstGeom>
            <a:solidFill>
              <a:schemeClr val="bg1">
                <a:lumMod val="65000"/>
              </a:schemeClr>
            </a:solid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sp>
          <p:nvSpPr>
            <p:cNvPr id="20" name="Pie 19"/>
            <p:cNvSpPr/>
            <p:nvPr/>
          </p:nvSpPr>
          <p:spPr>
            <a:xfrm flipH="1">
              <a:off x="1182666" y="4157954"/>
              <a:ext cx="1269439" cy="1278396"/>
            </a:xfrm>
            <a:prstGeom prst="pie">
              <a:avLst/>
            </a:prstGeom>
            <a:solidFill>
              <a:srgbClr val="F8C0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21" name="Oval 20"/>
            <p:cNvSpPr/>
            <p:nvPr/>
          </p:nvSpPr>
          <p:spPr>
            <a:xfrm>
              <a:off x="1131416" y="4111183"/>
              <a:ext cx="1371938" cy="1371938"/>
            </a:xfrm>
            <a:prstGeom prst="ellipse">
              <a:avLst/>
            </a:prstGeom>
            <a:no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r>
                <a:rPr lang="en-US" sz="3200" b="1" dirty="0" smtClean="0">
                  <a:ln w="12700">
                    <a:solidFill>
                      <a:srgbClr val="F8C02B"/>
                    </a:solidFill>
                  </a:ln>
                  <a:solidFill>
                    <a:schemeClr val="tx1"/>
                  </a:solidFill>
                </a:rPr>
                <a:t>45</a:t>
              </a:r>
              <a:endParaRPr lang="en-US" sz="3200" b="1" dirty="0">
                <a:ln w="12700">
                  <a:solidFill>
                    <a:srgbClr val="F8C02B"/>
                  </a:solidFill>
                </a:ln>
                <a:solidFill>
                  <a:schemeClr val="tx1"/>
                </a:solidFill>
              </a:endParaRPr>
            </a:p>
          </p:txBody>
        </p:sp>
      </p:grpSp>
    </p:spTree>
    <p:extLst>
      <p:ext uri="{BB962C8B-B14F-4D97-AF65-F5344CB8AC3E}">
        <p14:creationId xmlns:p14="http://schemas.microsoft.com/office/powerpoint/2010/main" val="303738581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2</a:t>
            </a:r>
            <a:endParaRPr lang="en-US" dirty="0"/>
          </a:p>
        </p:txBody>
      </p:sp>
      <p:sp>
        <p:nvSpPr>
          <p:cNvPr id="3" name="Content Placeholder 2"/>
          <p:cNvSpPr>
            <a:spLocks noGrp="1"/>
          </p:cNvSpPr>
          <p:nvPr>
            <p:ph idx="1"/>
          </p:nvPr>
        </p:nvSpPr>
        <p:spPr/>
        <p:txBody>
          <a:bodyPr/>
          <a:lstStyle/>
          <a:p>
            <a:r>
              <a:rPr lang="en-US" dirty="0"/>
              <a:t>AndroidManifest.xml</a:t>
            </a:r>
          </a:p>
          <a:p>
            <a:pPr lvl="1"/>
            <a:r>
              <a:rPr lang="en-US" dirty="0" smtClean="0"/>
              <a:t>Activity’s launch intent filter</a:t>
            </a:r>
          </a:p>
          <a:p>
            <a:r>
              <a:rPr lang="en-US" dirty="0" err="1"/>
              <a:t>MainActivity</a:t>
            </a:r>
            <a:endParaRPr lang="en-US" dirty="0"/>
          </a:p>
          <a:p>
            <a:pPr lvl="1"/>
            <a:r>
              <a:rPr lang="en-US" dirty="0" err="1">
                <a:latin typeface="Consolas" panose="020B0609020204030204" pitchFamily="49" charset="0"/>
              </a:rPr>
              <a:t>onCreate</a:t>
            </a:r>
            <a:r>
              <a:rPr lang="en-US" dirty="0" smtClean="0">
                <a:latin typeface="Consolas" panose="020B0609020204030204" pitchFamily="49" charset="0"/>
              </a:rPr>
              <a:t>()</a:t>
            </a:r>
            <a:r>
              <a:rPr lang="en-US" dirty="0" smtClean="0"/>
              <a:t>, </a:t>
            </a:r>
            <a:r>
              <a:rPr lang="en-US" dirty="0" err="1" smtClean="0">
                <a:latin typeface="Consolas" panose="020B0609020204030204" pitchFamily="49" charset="0"/>
              </a:rPr>
              <a:t>onResume</a:t>
            </a:r>
            <a:r>
              <a:rPr lang="en-US" dirty="0" smtClean="0">
                <a:latin typeface="Consolas" panose="020B0609020204030204" pitchFamily="49" charset="0"/>
              </a:rPr>
              <a:t>()</a:t>
            </a:r>
            <a:r>
              <a:rPr lang="en-US" dirty="0" smtClean="0"/>
              <a:t>, </a:t>
            </a:r>
            <a:r>
              <a:rPr lang="en-US" dirty="0" err="1" smtClean="0">
                <a:latin typeface="Consolas" panose="020B0609020204030204" pitchFamily="49" charset="0"/>
              </a:rPr>
              <a:t>onPause</a:t>
            </a:r>
            <a:r>
              <a:rPr lang="en-US" dirty="0" smtClean="0">
                <a:latin typeface="Consolas" panose="020B0609020204030204" pitchFamily="49" charset="0"/>
              </a:rPr>
              <a:t>()</a:t>
            </a:r>
            <a:endParaRPr lang="en-US" dirty="0">
              <a:latin typeface="Consolas" panose="020B0609020204030204" pitchFamily="49" charset="0"/>
            </a:endParaRPr>
          </a:p>
          <a:p>
            <a:pPr lvl="1"/>
            <a:r>
              <a:rPr lang="en-US" dirty="0" smtClean="0"/>
              <a:t>Annotations</a:t>
            </a:r>
          </a:p>
          <a:p>
            <a:r>
              <a:rPr lang="en-US" dirty="0" smtClean="0"/>
              <a:t>Logcat</a:t>
            </a:r>
            <a:endParaRPr lang="en-US" dirty="0"/>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7917902"/>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2</a:t>
            </a:r>
            <a:endParaRPr lang="en-US" dirty="0"/>
          </a:p>
        </p:txBody>
      </p:sp>
      <p:sp>
        <p:nvSpPr>
          <p:cNvPr id="3" name="Content Placeholder 2"/>
          <p:cNvSpPr>
            <a:spLocks noGrp="1"/>
          </p:cNvSpPr>
          <p:nvPr>
            <p:ph idx="1"/>
          </p:nvPr>
        </p:nvSpPr>
        <p:spPr/>
        <p:txBody>
          <a:bodyPr/>
          <a:lstStyle/>
          <a:p>
            <a:r>
              <a:rPr lang="en-US" dirty="0" smtClean="0"/>
              <a:t>activity_main.xml</a:t>
            </a:r>
            <a:endParaRPr lang="en-US" dirty="0"/>
          </a:p>
          <a:p>
            <a:pPr lvl="1"/>
            <a:r>
              <a:rPr lang="en-US" dirty="0" smtClean="0"/>
              <a:t>Design, Text and Preview</a:t>
            </a:r>
          </a:p>
          <a:p>
            <a:pPr lvl="1"/>
            <a:r>
              <a:rPr lang="en-US" dirty="0" smtClean="0"/>
              <a:t>Add “Person Name” </a:t>
            </a:r>
            <a:r>
              <a:rPr lang="en-US" dirty="0" err="1" smtClean="0"/>
              <a:t>TextView</a:t>
            </a:r>
            <a:endParaRPr lang="en-US" dirty="0"/>
          </a:p>
          <a:p>
            <a:pPr lvl="1"/>
            <a:r>
              <a:rPr lang="en-US" dirty="0" smtClean="0"/>
              <a:t>Add Button</a:t>
            </a:r>
          </a:p>
          <a:p>
            <a:pPr lvl="1"/>
            <a:r>
              <a:rPr lang="en-US" dirty="0" err="1" smtClean="0"/>
              <a:t>android:id</a:t>
            </a:r>
            <a:endParaRPr lang="en-US" dirty="0" smtClean="0"/>
          </a:p>
          <a:p>
            <a:r>
              <a:rPr lang="en-US" dirty="0" smtClean="0"/>
              <a:t>Referencing layouts from code</a:t>
            </a:r>
          </a:p>
          <a:p>
            <a:r>
              <a:rPr lang="en-US" dirty="0" smtClean="0"/>
              <a:t>Registering an </a:t>
            </a:r>
            <a:r>
              <a:rPr lang="en-US" dirty="0" err="1" smtClean="0"/>
              <a:t>OnClickListener</a:t>
            </a:r>
            <a:endParaRPr lang="en-US" dirty="0" smtClean="0"/>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148308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Lunch!</a:t>
            </a:r>
            <a:endParaRPr lang="en-US" dirty="0"/>
          </a:p>
        </p:txBody>
      </p:sp>
      <p:grpSp>
        <p:nvGrpSpPr>
          <p:cNvPr id="3" name="Group 2"/>
          <p:cNvGrpSpPr/>
          <p:nvPr/>
        </p:nvGrpSpPr>
        <p:grpSpPr>
          <a:xfrm>
            <a:off x="10632504" y="265212"/>
            <a:ext cx="1161852" cy="1161852"/>
            <a:chOff x="953289" y="3933056"/>
            <a:chExt cx="1728192" cy="1728192"/>
          </a:xfrm>
        </p:grpSpPr>
        <p:sp>
          <p:nvSpPr>
            <p:cNvPr id="4" name="Oval 3"/>
            <p:cNvSpPr/>
            <p:nvPr/>
          </p:nvSpPr>
          <p:spPr>
            <a:xfrm>
              <a:off x="953289" y="3933056"/>
              <a:ext cx="1728192" cy="1728192"/>
            </a:xfrm>
            <a:prstGeom prst="ellipse">
              <a:avLst/>
            </a:prstGeom>
            <a:solidFill>
              <a:schemeClr val="bg1">
                <a:lumMod val="6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cxnSp>
          <p:nvCxnSpPr>
            <p:cNvPr id="5" name="Straight Connector 4"/>
            <p:cNvCxnSpPr/>
            <p:nvPr/>
          </p:nvCxnSpPr>
          <p:spPr>
            <a:xfrm>
              <a:off x="1817385" y="4005064"/>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6" name="Straight Connector 5"/>
            <p:cNvCxnSpPr/>
            <p:nvPr/>
          </p:nvCxnSpPr>
          <p:spPr>
            <a:xfrm>
              <a:off x="1817385" y="5373216"/>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7" name="Straight Connector 6"/>
            <p:cNvCxnSpPr/>
            <p:nvPr/>
          </p:nvCxnSpPr>
          <p:spPr>
            <a:xfrm rot="1800000">
              <a:off x="2159423"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8" name="Straight Connector 7"/>
            <p:cNvCxnSpPr/>
            <p:nvPr/>
          </p:nvCxnSpPr>
          <p:spPr>
            <a:xfrm rot="1800000">
              <a:off x="1475347"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9" name="Straight Connector 8"/>
            <p:cNvCxnSpPr/>
            <p:nvPr/>
          </p:nvCxnSpPr>
          <p:spPr>
            <a:xfrm rot="3600000">
              <a:off x="2409812"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0" name="Straight Connector 9"/>
            <p:cNvCxnSpPr/>
            <p:nvPr/>
          </p:nvCxnSpPr>
          <p:spPr>
            <a:xfrm rot="3600000">
              <a:off x="1224958"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1" name="Straight Connector 10"/>
            <p:cNvCxnSpPr/>
            <p:nvPr/>
          </p:nvCxnSpPr>
          <p:spPr>
            <a:xfrm rot="5400000">
              <a:off x="2501461"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2" name="Straight Connector 11"/>
            <p:cNvCxnSpPr/>
            <p:nvPr/>
          </p:nvCxnSpPr>
          <p:spPr>
            <a:xfrm rot="5400000">
              <a:off x="1133309"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3" name="Straight Connector 12"/>
            <p:cNvCxnSpPr/>
            <p:nvPr/>
          </p:nvCxnSpPr>
          <p:spPr>
            <a:xfrm rot="18000000">
              <a:off x="1224958"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4" name="Straight Connector 13"/>
            <p:cNvCxnSpPr/>
            <p:nvPr/>
          </p:nvCxnSpPr>
          <p:spPr>
            <a:xfrm rot="18000000">
              <a:off x="2409812"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5" name="Straight Connector 14"/>
            <p:cNvCxnSpPr/>
            <p:nvPr/>
          </p:nvCxnSpPr>
          <p:spPr>
            <a:xfrm rot="19800000">
              <a:off x="1475347"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6" name="Straight Connector 15"/>
            <p:cNvCxnSpPr/>
            <p:nvPr/>
          </p:nvCxnSpPr>
          <p:spPr>
            <a:xfrm rot="19800000">
              <a:off x="2159423"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sp>
          <p:nvSpPr>
            <p:cNvPr id="17" name="Oval 16"/>
            <p:cNvSpPr/>
            <p:nvPr/>
          </p:nvSpPr>
          <p:spPr>
            <a:xfrm>
              <a:off x="1131416" y="4111183"/>
              <a:ext cx="1371938" cy="1371938"/>
            </a:xfrm>
            <a:prstGeom prst="ellipse">
              <a:avLst/>
            </a:prstGeom>
            <a:solidFill>
              <a:schemeClr val="bg1">
                <a:lumMod val="65000"/>
              </a:schemeClr>
            </a:solid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sp>
          <p:nvSpPr>
            <p:cNvPr id="18" name="Pie 17"/>
            <p:cNvSpPr/>
            <p:nvPr/>
          </p:nvSpPr>
          <p:spPr>
            <a:xfrm flipH="1">
              <a:off x="1182667" y="4157953"/>
              <a:ext cx="1269438" cy="1278396"/>
            </a:xfrm>
            <a:prstGeom prst="pie">
              <a:avLst>
                <a:gd name="adj1" fmla="val 16217168"/>
                <a:gd name="adj2" fmla="val 16200000"/>
              </a:avLst>
            </a:prstGeom>
            <a:solidFill>
              <a:srgbClr val="F8C0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19" name="Oval 18"/>
            <p:cNvSpPr/>
            <p:nvPr/>
          </p:nvSpPr>
          <p:spPr>
            <a:xfrm>
              <a:off x="1131416" y="4111183"/>
              <a:ext cx="1371938" cy="1371938"/>
            </a:xfrm>
            <a:prstGeom prst="ellipse">
              <a:avLst/>
            </a:prstGeom>
            <a:no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r>
                <a:rPr lang="en-US" sz="3200" b="1" dirty="0" smtClean="0">
                  <a:ln w="12700">
                    <a:solidFill>
                      <a:srgbClr val="F8C02B"/>
                    </a:solidFill>
                  </a:ln>
                  <a:solidFill>
                    <a:schemeClr val="tx1"/>
                  </a:solidFill>
                </a:rPr>
                <a:t>60</a:t>
              </a:r>
              <a:endParaRPr lang="en-US" sz="3200" b="1" dirty="0">
                <a:ln w="12700">
                  <a:solidFill>
                    <a:srgbClr val="F8C02B"/>
                  </a:solidFill>
                </a:ln>
                <a:solidFill>
                  <a:schemeClr val="tx1"/>
                </a:solidFill>
              </a:endParaRPr>
            </a:p>
          </p:txBody>
        </p:sp>
      </p:grpSp>
    </p:spTree>
    <p:extLst>
      <p:ext uri="{BB962C8B-B14F-4D97-AF65-F5344CB8AC3E}">
        <p14:creationId xmlns:p14="http://schemas.microsoft.com/office/powerpoint/2010/main" val="366789923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Lesson #3</a:t>
            </a:r>
            <a:endParaRPr lang="en-US" dirty="0"/>
          </a:p>
        </p:txBody>
      </p:sp>
      <p:sp>
        <p:nvSpPr>
          <p:cNvPr id="2" name="Subtitle 1"/>
          <p:cNvSpPr>
            <a:spLocks noGrp="1"/>
          </p:cNvSpPr>
          <p:nvPr>
            <p:ph type="subTitle" idx="1"/>
          </p:nvPr>
        </p:nvSpPr>
        <p:spPr/>
        <p:txBody>
          <a:bodyPr/>
          <a:lstStyle/>
          <a:p>
            <a:r>
              <a:rPr lang="en-US" dirty="0"/>
              <a:t>Intents, Tasks </a:t>
            </a:r>
            <a:r>
              <a:rPr lang="en-US" dirty="0" smtClean="0"/>
              <a:t>&amp; Activity </a:t>
            </a:r>
            <a:r>
              <a:rPr lang="en-US" dirty="0"/>
              <a:t>Back Stack</a:t>
            </a:r>
          </a:p>
        </p:txBody>
      </p:sp>
    </p:spTree>
    <p:extLst>
      <p:ext uri="{BB962C8B-B14F-4D97-AF65-F5344CB8AC3E}">
        <p14:creationId xmlns:p14="http://schemas.microsoft.com/office/powerpoint/2010/main" val="282083555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trike="sngStrike" dirty="0" smtClean="0"/>
              <a:t>Contents</a:t>
            </a:r>
            <a:endParaRPr lang="en-US" strike="sngStrike" dirty="0"/>
          </a:p>
        </p:txBody>
      </p:sp>
      <p:sp>
        <p:nvSpPr>
          <p:cNvPr id="3" name="Content Placeholder 2"/>
          <p:cNvSpPr>
            <a:spLocks noGrp="1"/>
          </p:cNvSpPr>
          <p:nvPr>
            <p:ph idx="1"/>
          </p:nvPr>
        </p:nvSpPr>
        <p:spPr/>
        <p:txBody>
          <a:bodyPr/>
          <a:lstStyle/>
          <a:p>
            <a:r>
              <a:rPr lang="en-US" dirty="0"/>
              <a:t>The Java language and syntax</a:t>
            </a:r>
          </a:p>
          <a:p>
            <a:r>
              <a:rPr lang="en-US" dirty="0"/>
              <a:t>Basic Object Oriented (OO) programming</a:t>
            </a:r>
          </a:p>
          <a:p>
            <a:r>
              <a:rPr lang="en-US" dirty="0"/>
              <a:t>Basic event driven programming</a:t>
            </a:r>
          </a:p>
          <a:p>
            <a:r>
              <a:rPr lang="en-US" dirty="0"/>
              <a:t>Writing tests</a:t>
            </a:r>
          </a:p>
          <a:p>
            <a:r>
              <a:rPr lang="en-US" dirty="0"/>
              <a:t>Working with more complex </a:t>
            </a:r>
            <a:r>
              <a:rPr lang="en-US" dirty="0" smtClean="0"/>
              <a:t>concepts</a:t>
            </a:r>
          </a:p>
          <a:p>
            <a:pPr lvl="1"/>
            <a:r>
              <a:rPr lang="en-US" dirty="0" smtClean="0"/>
              <a:t>Services</a:t>
            </a:r>
            <a:r>
              <a:rPr lang="en-US" dirty="0"/>
              <a:t>, Broadcast Receivers, Databases, etc</a:t>
            </a:r>
            <a:r>
              <a:rPr lang="en-US" dirty="0" smtClean="0"/>
              <a:t>.</a:t>
            </a:r>
          </a:p>
          <a:p>
            <a:pPr lvl="1"/>
            <a:r>
              <a:rPr lang="en-US" dirty="0" smtClean="0"/>
              <a:t>Performing background tasks</a:t>
            </a:r>
            <a:endParaRPr lang="en-US" dirty="0"/>
          </a:p>
        </p:txBody>
      </p:sp>
      <p:sp>
        <p:nvSpPr>
          <p:cNvPr id="4" name="Rounded Rectangular Callout 3"/>
          <p:cNvSpPr/>
          <p:nvPr/>
        </p:nvSpPr>
        <p:spPr>
          <a:xfrm rot="19782100">
            <a:off x="307493" y="589679"/>
            <a:ext cx="2736304" cy="1296144"/>
          </a:xfrm>
          <a:prstGeom prst="wedgeRoundRectCallout">
            <a:avLst>
              <a:gd name="adj1" fmla="val -20475"/>
              <a:gd name="adj2" fmla="val 83592"/>
              <a:gd name="adj3" fmla="val 16667"/>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b="1" dirty="0" smtClean="0"/>
              <a:t>Assumed knowledge</a:t>
            </a:r>
            <a:endParaRPr lang="en-US" sz="2800" b="1" dirty="0"/>
          </a:p>
        </p:txBody>
      </p:sp>
      <p:sp>
        <p:nvSpPr>
          <p:cNvPr id="5" name="Rounded Rectangular Callout 4"/>
          <p:cNvSpPr/>
          <p:nvPr/>
        </p:nvSpPr>
        <p:spPr>
          <a:xfrm rot="1332673">
            <a:off x="6599504" y="2817983"/>
            <a:ext cx="2736304" cy="1296144"/>
          </a:xfrm>
          <a:prstGeom prst="wedgeRoundRectCallout">
            <a:avLst>
              <a:gd name="adj1" fmla="val -20475"/>
              <a:gd name="adj2" fmla="val 83592"/>
              <a:gd name="adj3" fmla="val 16667"/>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b="1" dirty="0" smtClean="0"/>
              <a:t>Homework!</a:t>
            </a:r>
            <a:endParaRPr lang="en-US" sz="2800" b="1" dirty="0"/>
          </a:p>
        </p:txBody>
      </p:sp>
    </p:spTree>
    <p:extLst>
      <p:ext uri="{BB962C8B-B14F-4D97-AF65-F5344CB8AC3E}">
        <p14:creationId xmlns:p14="http://schemas.microsoft.com/office/powerpoint/2010/main" val="63105630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250"/>
                                        <p:tgtEl>
                                          <p:spTgt spid="5"/>
                                        </p:tgtEl>
                                      </p:cBhvr>
                                    </p:animEffect>
                                    <p:anim calcmode="lin" valueType="num">
                                      <p:cBhvr>
                                        <p:cTn id="15" dur="250" fill="hold"/>
                                        <p:tgtEl>
                                          <p:spTgt spid="5"/>
                                        </p:tgtEl>
                                        <p:attrNameLst>
                                          <p:attrName>ppt_x</p:attrName>
                                        </p:attrNameLst>
                                      </p:cBhvr>
                                      <p:tavLst>
                                        <p:tav tm="0">
                                          <p:val>
                                            <p:strVal val="#ppt_x"/>
                                          </p:val>
                                        </p:tav>
                                        <p:tav tm="100000">
                                          <p:val>
                                            <p:strVal val="#ppt_x"/>
                                          </p:val>
                                        </p:tav>
                                      </p:tavLst>
                                    </p:anim>
                                    <p:anim calcmode="lin" valueType="num">
                                      <p:cBhvr>
                                        <p:cTn id="16"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Intents</a:t>
            </a:r>
            <a:endParaRPr lang="en-US" dirty="0"/>
          </a:p>
        </p:txBody>
      </p:sp>
      <p:sp>
        <p:nvSpPr>
          <p:cNvPr id="5" name="Content Placeholder 4"/>
          <p:cNvSpPr>
            <a:spLocks noGrp="1"/>
          </p:cNvSpPr>
          <p:nvPr>
            <p:ph idx="1"/>
          </p:nvPr>
        </p:nvSpPr>
        <p:spPr/>
        <p:txBody>
          <a:bodyPr/>
          <a:lstStyle/>
          <a:p>
            <a:r>
              <a:rPr lang="en-US" dirty="0"/>
              <a:t>Navigate to other </a:t>
            </a:r>
            <a:r>
              <a:rPr lang="en-US" dirty="0" smtClean="0"/>
              <a:t>Activities</a:t>
            </a:r>
          </a:p>
          <a:p>
            <a:r>
              <a:rPr lang="en-US" dirty="0" smtClean="0"/>
              <a:t>Not </a:t>
            </a:r>
            <a:r>
              <a:rPr lang="en-US" dirty="0"/>
              <a:t>just your own </a:t>
            </a:r>
            <a:r>
              <a:rPr lang="en-US" dirty="0" smtClean="0"/>
              <a:t>Activities</a:t>
            </a:r>
          </a:p>
          <a:p>
            <a:r>
              <a:rPr lang="en-US" dirty="0" smtClean="0"/>
              <a:t>Pass </a:t>
            </a:r>
            <a:r>
              <a:rPr lang="en-US" dirty="0"/>
              <a:t>information </a:t>
            </a:r>
            <a:r>
              <a:rPr lang="en-US" dirty="0" smtClean="0"/>
              <a:t>along</a:t>
            </a:r>
          </a:p>
          <a:p>
            <a:r>
              <a:rPr lang="en-US" dirty="0" smtClean="0"/>
              <a:t>Receive </a:t>
            </a:r>
            <a:r>
              <a:rPr lang="en-US" dirty="0"/>
              <a:t>information </a:t>
            </a:r>
            <a:r>
              <a:rPr lang="en-US" dirty="0" smtClean="0"/>
              <a:t>back</a:t>
            </a:r>
            <a:endParaRPr lang="en-US" dirty="0"/>
          </a:p>
          <a:p>
            <a:r>
              <a:rPr lang="en-US" dirty="0" smtClean="0"/>
              <a:t>Explicit vs. implicit</a:t>
            </a:r>
            <a:endParaRPr lang="en-US" dirty="0"/>
          </a:p>
        </p:txBody>
      </p:sp>
    </p:spTree>
    <p:extLst>
      <p:ext uri="{BB962C8B-B14F-4D97-AF65-F5344CB8AC3E}">
        <p14:creationId xmlns:p14="http://schemas.microsoft.com/office/powerpoint/2010/main" val="152938865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Explicit intents</a:t>
            </a:r>
            <a:endParaRPr lang="en-US" dirty="0"/>
          </a:p>
        </p:txBody>
      </p:sp>
      <p:sp>
        <p:nvSpPr>
          <p:cNvPr id="3" name="Content Placeholder 2"/>
          <p:cNvSpPr>
            <a:spLocks noGrp="1"/>
          </p:cNvSpPr>
          <p:nvPr>
            <p:ph idx="1"/>
          </p:nvPr>
        </p:nvSpPr>
        <p:spPr/>
        <p:txBody>
          <a:bodyPr/>
          <a:lstStyle/>
          <a:p>
            <a:r>
              <a:rPr lang="en-US" dirty="0" smtClean="0"/>
              <a:t>Launch a very specific component of an app</a:t>
            </a:r>
          </a:p>
          <a:p>
            <a:pPr lvl="1"/>
            <a:r>
              <a:rPr lang="en-US" dirty="0" smtClean="0"/>
              <a:t>Activities</a:t>
            </a:r>
          </a:p>
          <a:p>
            <a:pPr lvl="1"/>
            <a:r>
              <a:rPr lang="en-US" dirty="0" smtClean="0"/>
              <a:t>Services</a:t>
            </a:r>
          </a:p>
        </p:txBody>
      </p:sp>
      <p:pic>
        <p:nvPicPr>
          <p:cNvPr id="4" name="Content Placeholder 4"/>
          <p:cNvPicPr>
            <a:picLocks noChangeAspect="1"/>
          </p:cNvPicPr>
          <p:nvPr/>
        </p:nvPicPr>
        <p:blipFill>
          <a:blip r:embed="rId2"/>
          <a:stretch>
            <a:fillRect/>
          </a:stretch>
        </p:blipFill>
        <p:spPr>
          <a:xfrm>
            <a:off x="3503712" y="3296986"/>
            <a:ext cx="5184576" cy="2436270"/>
          </a:xfrm>
          <a:prstGeom prst="rect">
            <a:avLst/>
          </a:prstGeom>
        </p:spPr>
      </p:pic>
    </p:spTree>
    <p:extLst>
      <p:ext uri="{BB962C8B-B14F-4D97-AF65-F5344CB8AC3E}">
        <p14:creationId xmlns:p14="http://schemas.microsoft.com/office/powerpoint/2010/main" val="2782360828"/>
      </p:ext>
    </p:extLst>
  </p:cSld>
  <p:clrMapOvr>
    <a:masterClrMapping/>
  </p:clrMapOvr>
  <mc:AlternateContent xmlns:mc="http://schemas.openxmlformats.org/markup-compatibility/2006">
    <mc:Choice xmlns:p14="http://schemas.microsoft.com/office/powerpoint/2010/main" Requires="p14">
      <p:transition p14:dur="250">
        <p14:reveal/>
      </p:transition>
    </mc:Choice>
    <mc:Fallback>
      <p:transition>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Explicit intents</a:t>
            </a:r>
            <a:endParaRPr lang="en-US" dirty="0"/>
          </a:p>
        </p:txBody>
      </p:sp>
      <p:sp>
        <p:nvSpPr>
          <p:cNvPr id="3" name="Content Placeholder 2"/>
          <p:cNvSpPr>
            <a:spLocks noGrp="1"/>
          </p:cNvSpPr>
          <p:nvPr>
            <p:ph idx="1"/>
          </p:nvPr>
        </p:nvSpPr>
        <p:spPr/>
        <p:txBody>
          <a:bodyPr>
            <a:normAutofit/>
          </a:bodyPr>
          <a:lstStyle/>
          <a:p>
            <a:pPr marL="0" indent="0">
              <a:buNone/>
            </a:pPr>
            <a:r>
              <a:rPr lang="en-US" sz="2400" b="1" dirty="0">
                <a:latin typeface="Consolas" panose="020B0609020204030204" pitchFamily="49" charset="0"/>
              </a:rPr>
              <a:t>Intent</a:t>
            </a:r>
            <a:r>
              <a:rPr lang="en-US" sz="2400" dirty="0">
                <a:latin typeface="Consolas" panose="020B0609020204030204" pitchFamily="49" charset="0"/>
              </a:rPr>
              <a:t> </a:t>
            </a:r>
            <a:r>
              <a:rPr lang="en-US" sz="2400" dirty="0" err="1">
                <a:latin typeface="Consolas" panose="020B0609020204030204" pitchFamily="49" charset="0"/>
              </a:rPr>
              <a:t>intent</a:t>
            </a:r>
            <a:r>
              <a:rPr lang="en-US" sz="2400" dirty="0">
                <a:latin typeface="Consolas" panose="020B0609020204030204" pitchFamily="49" charset="0"/>
              </a:rPr>
              <a:t> = </a:t>
            </a:r>
            <a:r>
              <a:rPr lang="en-US" sz="2400" dirty="0">
                <a:solidFill>
                  <a:schemeClr val="tx2">
                    <a:lumMod val="40000"/>
                    <a:lumOff val="60000"/>
                  </a:schemeClr>
                </a:solidFill>
                <a:latin typeface="Consolas" panose="020B0609020204030204" pitchFamily="49" charset="0"/>
              </a:rPr>
              <a:t>new</a:t>
            </a:r>
            <a:r>
              <a:rPr lang="en-US" sz="2400" dirty="0">
                <a:latin typeface="Consolas" panose="020B0609020204030204" pitchFamily="49" charset="0"/>
              </a:rPr>
              <a:t> </a:t>
            </a:r>
            <a:r>
              <a:rPr lang="en-US" sz="2400" b="1" dirty="0">
                <a:latin typeface="Consolas" panose="020B0609020204030204" pitchFamily="49" charset="0"/>
              </a:rPr>
              <a:t>Intent</a:t>
            </a:r>
            <a:r>
              <a:rPr lang="en-US" sz="2400" dirty="0" smtClean="0">
                <a:latin typeface="Consolas" panose="020B0609020204030204" pitchFamily="49" charset="0"/>
              </a:rPr>
              <a:t>(</a:t>
            </a:r>
            <a:br>
              <a:rPr lang="en-US" sz="2400" dirty="0" smtClean="0">
                <a:latin typeface="Consolas" panose="020B0609020204030204" pitchFamily="49" charset="0"/>
              </a:rPr>
            </a:br>
            <a:r>
              <a:rPr lang="en-US" sz="2400" dirty="0" smtClean="0">
                <a:latin typeface="Consolas" panose="020B0609020204030204" pitchFamily="49" charset="0"/>
              </a:rPr>
              <a:t>        </a:t>
            </a:r>
            <a:r>
              <a:rPr lang="en-US" sz="2400" dirty="0" err="1" smtClean="0">
                <a:latin typeface="Consolas" panose="020B0609020204030204" pitchFamily="49" charset="0"/>
              </a:rPr>
              <a:t>ActivityA</a:t>
            </a:r>
            <a:r>
              <a:rPr lang="en-US" sz="2400" dirty="0" err="1">
                <a:solidFill>
                  <a:schemeClr val="bg1">
                    <a:lumMod val="75000"/>
                  </a:schemeClr>
                </a:solidFill>
                <a:latin typeface="Consolas" panose="020B0609020204030204" pitchFamily="49" charset="0"/>
              </a:rPr>
              <a:t>.</a:t>
            </a:r>
            <a:r>
              <a:rPr lang="en-US" sz="2400" b="1" dirty="0" err="1" smtClean="0">
                <a:latin typeface="Consolas" panose="020B0609020204030204" pitchFamily="49" charset="0"/>
              </a:rPr>
              <a:t>this</a:t>
            </a:r>
            <a:r>
              <a:rPr lang="en-US" sz="2400" dirty="0" smtClean="0">
                <a:latin typeface="Consolas" panose="020B0609020204030204" pitchFamily="49" charset="0"/>
              </a:rPr>
              <a:t>,</a:t>
            </a:r>
            <a:r>
              <a:rPr lang="en-US" sz="2400" dirty="0">
                <a:latin typeface="Consolas" panose="020B0609020204030204" pitchFamily="49" charset="0"/>
              </a:rPr>
              <a:t/>
            </a:r>
            <a:br>
              <a:rPr lang="en-US" sz="2400" dirty="0">
                <a:latin typeface="Consolas" panose="020B0609020204030204" pitchFamily="49" charset="0"/>
              </a:rPr>
            </a:br>
            <a:r>
              <a:rPr lang="en-US" sz="2400" dirty="0" smtClean="0">
                <a:latin typeface="Consolas" panose="020B0609020204030204" pitchFamily="49" charset="0"/>
              </a:rPr>
              <a:t>        </a:t>
            </a:r>
            <a:r>
              <a:rPr lang="en-US" sz="2400" dirty="0" err="1" smtClean="0">
                <a:latin typeface="Consolas" panose="020B0609020204030204" pitchFamily="49" charset="0"/>
              </a:rPr>
              <a:t>ActivityB</a:t>
            </a:r>
            <a:r>
              <a:rPr lang="en-US" sz="2400" dirty="0" err="1">
                <a:solidFill>
                  <a:schemeClr val="bg1">
                    <a:lumMod val="75000"/>
                  </a:schemeClr>
                </a:solidFill>
                <a:latin typeface="Consolas" panose="020B0609020204030204" pitchFamily="49" charset="0"/>
              </a:rPr>
              <a:t>.</a:t>
            </a:r>
            <a:r>
              <a:rPr lang="en-US" sz="2400" dirty="0" err="1">
                <a:solidFill>
                  <a:schemeClr val="tx2">
                    <a:lumMod val="40000"/>
                    <a:lumOff val="60000"/>
                  </a:schemeClr>
                </a:solidFill>
                <a:latin typeface="Consolas" panose="020B0609020204030204" pitchFamily="49" charset="0"/>
              </a:rPr>
              <a:t>class</a:t>
            </a:r>
            <a:r>
              <a:rPr lang="en-US" sz="2400" dirty="0" smtClean="0">
                <a:solidFill>
                  <a:schemeClr val="bg1">
                    <a:lumMod val="75000"/>
                  </a:schemeClr>
                </a:solidFill>
                <a:latin typeface="Consolas" panose="020B0609020204030204" pitchFamily="49" charset="0"/>
              </a:rPr>
              <a:t>);</a:t>
            </a:r>
            <a:endParaRPr lang="en-US" sz="2400" dirty="0">
              <a:solidFill>
                <a:schemeClr val="bg1">
                  <a:lumMod val="75000"/>
                </a:schemeClr>
              </a:solidFill>
              <a:latin typeface="Consolas" panose="020B0609020204030204" pitchFamily="49" charset="0"/>
            </a:endParaRPr>
          </a:p>
          <a:p>
            <a:pPr marL="0" indent="0">
              <a:buNone/>
            </a:pPr>
            <a:endParaRPr lang="en-US" sz="2400" dirty="0" smtClean="0">
              <a:latin typeface="Consolas" panose="020B0609020204030204" pitchFamily="49" charset="0"/>
            </a:endParaRPr>
          </a:p>
          <a:p>
            <a:pPr marL="0" indent="0">
              <a:buNone/>
            </a:pPr>
            <a:r>
              <a:rPr lang="en-US" sz="2400" dirty="0">
                <a:solidFill>
                  <a:schemeClr val="bg1">
                    <a:lumMod val="75000"/>
                  </a:schemeClr>
                </a:solidFill>
                <a:latin typeface="Consolas" panose="020B0609020204030204" pitchFamily="49" charset="0"/>
              </a:rPr>
              <a:t>// (add data to the intent)</a:t>
            </a:r>
          </a:p>
          <a:p>
            <a:pPr marL="0" indent="0">
              <a:buNone/>
            </a:pPr>
            <a:endParaRPr lang="en-US" sz="2400" dirty="0" smtClean="0">
              <a:latin typeface="Consolas" panose="020B0609020204030204" pitchFamily="49" charset="0"/>
            </a:endParaRPr>
          </a:p>
          <a:p>
            <a:pPr marL="0" indent="0">
              <a:buNone/>
            </a:pPr>
            <a:r>
              <a:rPr lang="en-US" sz="2400" dirty="0" err="1" smtClean="0">
                <a:latin typeface="Consolas" panose="020B0609020204030204" pitchFamily="49" charset="0"/>
              </a:rPr>
              <a:t>startActivity</a:t>
            </a:r>
            <a:r>
              <a:rPr lang="en-US" sz="2400" dirty="0" smtClean="0">
                <a:solidFill>
                  <a:schemeClr val="bg1">
                    <a:lumMod val="75000"/>
                  </a:schemeClr>
                </a:solidFill>
                <a:latin typeface="Consolas" panose="020B0609020204030204" pitchFamily="49" charset="0"/>
              </a:rPr>
              <a:t>(</a:t>
            </a:r>
            <a:r>
              <a:rPr lang="en-US" sz="2400" dirty="0" smtClean="0">
                <a:latin typeface="Consolas" panose="020B0609020204030204" pitchFamily="49" charset="0"/>
              </a:rPr>
              <a:t>intent</a:t>
            </a:r>
            <a:r>
              <a:rPr lang="en-US" sz="2400" dirty="0" smtClean="0">
                <a:solidFill>
                  <a:schemeClr val="bg1">
                    <a:lumMod val="75000"/>
                  </a:schemeClr>
                </a:solidFill>
                <a:latin typeface="Consolas" panose="020B0609020204030204" pitchFamily="49" charset="0"/>
              </a:rPr>
              <a:t>);</a:t>
            </a:r>
            <a:endParaRPr lang="en-US" sz="2400" dirty="0">
              <a:solidFill>
                <a:schemeClr val="bg1">
                  <a:lumMod val="75000"/>
                </a:schemeClr>
              </a:solidFill>
              <a:latin typeface="Consolas" panose="020B0609020204030204" pitchFamily="49" charset="0"/>
            </a:endParaRPr>
          </a:p>
        </p:txBody>
      </p:sp>
      <p:grpSp>
        <p:nvGrpSpPr>
          <p:cNvPr id="6" name="Group 5"/>
          <p:cNvGrpSpPr/>
          <p:nvPr/>
        </p:nvGrpSpPr>
        <p:grpSpPr>
          <a:xfrm>
            <a:off x="4583832" y="2349460"/>
            <a:ext cx="7589984" cy="769441"/>
            <a:chOff x="3467911" y="2349460"/>
            <a:chExt cx="7589984" cy="769441"/>
          </a:xfrm>
        </p:grpSpPr>
        <p:cxnSp>
          <p:nvCxnSpPr>
            <p:cNvPr id="5" name="Straight Arrow Connector 4"/>
            <p:cNvCxnSpPr/>
            <p:nvPr/>
          </p:nvCxnSpPr>
          <p:spPr>
            <a:xfrm flipH="1">
              <a:off x="3467911" y="2564904"/>
              <a:ext cx="2268049" cy="0"/>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sp>
          <p:nvSpPr>
            <p:cNvPr id="7" name="TextBox 6"/>
            <p:cNvSpPr txBox="1"/>
            <p:nvPr/>
          </p:nvSpPr>
          <p:spPr>
            <a:xfrm>
              <a:off x="5735960" y="2349460"/>
              <a:ext cx="5321935" cy="769441"/>
            </a:xfrm>
            <a:prstGeom prst="rect">
              <a:avLst/>
            </a:prstGeom>
            <a:noFill/>
          </p:spPr>
          <p:txBody>
            <a:bodyPr wrap="square" rtlCol="0">
              <a:spAutoFit/>
            </a:bodyPr>
            <a:lstStyle/>
            <a:p>
              <a:r>
                <a:rPr lang="en-US" sz="2200" dirty="0" smtClean="0">
                  <a:solidFill>
                    <a:schemeClr val="bg1"/>
                  </a:solidFill>
                </a:rPr>
                <a:t>Do </a:t>
              </a:r>
              <a:r>
                <a:rPr lang="en-US" sz="2200" i="1" dirty="0" smtClean="0">
                  <a:solidFill>
                    <a:schemeClr val="bg1"/>
                  </a:solidFill>
                </a:rPr>
                <a:t>not</a:t>
              </a:r>
              <a:r>
                <a:rPr lang="en-US" sz="2200" dirty="0" smtClean="0">
                  <a:solidFill>
                    <a:schemeClr val="bg1"/>
                  </a:solidFill>
                </a:rPr>
                <a:t> create an instance; </a:t>
              </a:r>
              <a:br>
                <a:rPr lang="en-US" sz="2200" dirty="0" smtClean="0">
                  <a:solidFill>
                    <a:schemeClr val="bg1"/>
                  </a:solidFill>
                </a:rPr>
              </a:br>
              <a:r>
                <a:rPr lang="en-US" sz="2200" dirty="0" smtClean="0">
                  <a:solidFill>
                    <a:schemeClr val="bg1"/>
                  </a:solidFill>
                </a:rPr>
                <a:t>Android will take care of this for you</a:t>
              </a:r>
              <a:endParaRPr lang="en-US" sz="2200" dirty="0">
                <a:solidFill>
                  <a:schemeClr val="bg1"/>
                </a:solidFill>
              </a:endParaRPr>
            </a:p>
          </p:txBody>
        </p:sp>
      </p:grpSp>
      <p:sp>
        <p:nvSpPr>
          <p:cNvPr id="9" name="TextBox 8"/>
          <p:cNvSpPr txBox="1"/>
          <p:nvPr/>
        </p:nvSpPr>
        <p:spPr>
          <a:xfrm>
            <a:off x="6851881" y="3199014"/>
            <a:ext cx="4730519" cy="1107996"/>
          </a:xfrm>
          <a:prstGeom prst="rect">
            <a:avLst/>
          </a:prstGeom>
          <a:noFill/>
        </p:spPr>
        <p:txBody>
          <a:bodyPr wrap="square" rtlCol="0">
            <a:spAutoFit/>
          </a:bodyPr>
          <a:lstStyle/>
          <a:p>
            <a:r>
              <a:rPr lang="en-US" sz="2200" dirty="0" smtClean="0">
                <a:solidFill>
                  <a:schemeClr val="bg1"/>
                </a:solidFill>
              </a:rPr>
              <a:t>You will </a:t>
            </a:r>
            <a:r>
              <a:rPr lang="en-US" sz="2200" i="1" dirty="0" smtClean="0">
                <a:solidFill>
                  <a:schemeClr val="bg1"/>
                </a:solidFill>
              </a:rPr>
              <a:t>never</a:t>
            </a:r>
            <a:r>
              <a:rPr lang="en-US" sz="2200" dirty="0" smtClean="0">
                <a:solidFill>
                  <a:schemeClr val="bg1"/>
                </a:solidFill>
              </a:rPr>
              <a:t> need to create instances in this form:</a:t>
            </a:r>
          </a:p>
          <a:p>
            <a:r>
              <a:rPr lang="en-US" sz="2200" dirty="0" smtClean="0">
                <a:solidFill>
                  <a:schemeClr val="tx2">
                    <a:lumMod val="40000"/>
                    <a:lumOff val="60000"/>
                  </a:schemeClr>
                </a:solidFill>
                <a:latin typeface="Consolas" panose="020B0609020204030204" pitchFamily="49" charset="0"/>
              </a:rPr>
              <a:t>new</a:t>
            </a:r>
            <a:r>
              <a:rPr lang="en-US" sz="2200" dirty="0" smtClean="0">
                <a:solidFill>
                  <a:schemeClr val="bg1"/>
                </a:solidFill>
                <a:latin typeface="Consolas" panose="020B0609020204030204" pitchFamily="49" charset="0"/>
              </a:rPr>
              <a:t> </a:t>
            </a:r>
            <a:r>
              <a:rPr lang="en-US" sz="2200" b="1" dirty="0" err="1" smtClean="0">
                <a:solidFill>
                  <a:schemeClr val="bg1"/>
                </a:solidFill>
                <a:latin typeface="Consolas" panose="020B0609020204030204" pitchFamily="49" charset="0"/>
              </a:rPr>
              <a:t>ActivityB</a:t>
            </a:r>
            <a:r>
              <a:rPr lang="en-US" sz="2200" dirty="0" smtClean="0">
                <a:solidFill>
                  <a:schemeClr val="bg1"/>
                </a:solidFill>
                <a:latin typeface="Consolas" panose="020B0609020204030204" pitchFamily="49" charset="0"/>
              </a:rPr>
              <a:t>();</a:t>
            </a:r>
          </a:p>
        </p:txBody>
      </p:sp>
      <p:sp>
        <p:nvSpPr>
          <p:cNvPr id="12" name="TextBox 11"/>
          <p:cNvSpPr txBox="1"/>
          <p:nvPr/>
        </p:nvSpPr>
        <p:spPr>
          <a:xfrm>
            <a:off x="6851881" y="4387751"/>
            <a:ext cx="4730519" cy="769441"/>
          </a:xfrm>
          <a:prstGeom prst="rect">
            <a:avLst/>
          </a:prstGeom>
          <a:noFill/>
        </p:spPr>
        <p:txBody>
          <a:bodyPr wrap="square" rtlCol="0">
            <a:spAutoFit/>
          </a:bodyPr>
          <a:lstStyle/>
          <a:p>
            <a:r>
              <a:rPr lang="en-US" sz="2200" dirty="0" smtClean="0">
                <a:solidFill>
                  <a:schemeClr val="bg1"/>
                </a:solidFill>
              </a:rPr>
              <a:t>Android maintains the lifecycle of your Activities</a:t>
            </a:r>
            <a:endParaRPr lang="en-US" sz="2200" dirty="0" smtClean="0">
              <a:solidFill>
                <a:schemeClr val="bg1"/>
              </a:solidFill>
              <a:latin typeface="Consolas" panose="020B0609020204030204" pitchFamily="49" charset="0"/>
            </a:endParaRPr>
          </a:p>
        </p:txBody>
      </p:sp>
    </p:spTree>
    <p:extLst>
      <p:ext uri="{BB962C8B-B14F-4D97-AF65-F5344CB8AC3E}">
        <p14:creationId xmlns:p14="http://schemas.microsoft.com/office/powerpoint/2010/main" val="287254377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 fill="hold"/>
                                        <p:tgtEl>
                                          <p:spTgt spid="6"/>
                                        </p:tgtEl>
                                        <p:attrNameLst>
                                          <p:attrName>ppt_x</p:attrName>
                                        </p:attrNameLst>
                                      </p:cBhvr>
                                      <p:tavLst>
                                        <p:tav tm="0">
                                          <p:val>
                                            <p:strVal val="1+#ppt_w/2"/>
                                          </p:val>
                                        </p:tav>
                                        <p:tav tm="100000">
                                          <p:val>
                                            <p:strVal val="#ppt_x"/>
                                          </p:val>
                                        </p:tav>
                                      </p:tavLst>
                                    </p:anim>
                                    <p:anim calcmode="lin" valueType="num">
                                      <p:cBhvr additive="base">
                                        <p:cTn id="8" dur="15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150"/>
                            </p:stCondLst>
                            <p:childTnLst>
                              <p:par>
                                <p:cTn id="10" presetID="2" presetClass="entr" presetSubtype="2"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150" fill="hold"/>
                                        <p:tgtEl>
                                          <p:spTgt spid="9"/>
                                        </p:tgtEl>
                                        <p:attrNameLst>
                                          <p:attrName>ppt_x</p:attrName>
                                        </p:attrNameLst>
                                      </p:cBhvr>
                                      <p:tavLst>
                                        <p:tav tm="0">
                                          <p:val>
                                            <p:strVal val="1+#ppt_w/2"/>
                                          </p:val>
                                        </p:tav>
                                        <p:tav tm="100000">
                                          <p:val>
                                            <p:strVal val="#ppt_x"/>
                                          </p:val>
                                        </p:tav>
                                      </p:tavLst>
                                    </p:anim>
                                    <p:anim calcmode="lin" valueType="num">
                                      <p:cBhvr additive="base">
                                        <p:cTn id="13" dur="150" fill="hold"/>
                                        <p:tgtEl>
                                          <p:spTgt spid="9"/>
                                        </p:tgtEl>
                                        <p:attrNameLst>
                                          <p:attrName>ppt_y</p:attrName>
                                        </p:attrNameLst>
                                      </p:cBhvr>
                                      <p:tavLst>
                                        <p:tav tm="0">
                                          <p:val>
                                            <p:strVal val="#ppt_y"/>
                                          </p:val>
                                        </p:tav>
                                        <p:tav tm="100000">
                                          <p:val>
                                            <p:strVal val="#ppt_y"/>
                                          </p:val>
                                        </p:tav>
                                      </p:tavLst>
                                    </p:anim>
                                  </p:childTnLst>
                                </p:cTn>
                              </p:par>
                            </p:childTnLst>
                          </p:cTn>
                        </p:par>
                        <p:par>
                          <p:cTn id="14" fill="hold">
                            <p:stCondLst>
                              <p:cond delay="300"/>
                            </p:stCondLst>
                            <p:childTnLst>
                              <p:par>
                                <p:cTn id="15" presetID="2" presetClass="entr" presetSubtype="2"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150" fill="hold"/>
                                        <p:tgtEl>
                                          <p:spTgt spid="12"/>
                                        </p:tgtEl>
                                        <p:attrNameLst>
                                          <p:attrName>ppt_x</p:attrName>
                                        </p:attrNameLst>
                                      </p:cBhvr>
                                      <p:tavLst>
                                        <p:tav tm="0">
                                          <p:val>
                                            <p:strVal val="1+#ppt_w/2"/>
                                          </p:val>
                                        </p:tav>
                                        <p:tav tm="100000">
                                          <p:val>
                                            <p:strVal val="#ppt_x"/>
                                          </p:val>
                                        </p:tav>
                                      </p:tavLst>
                                    </p:anim>
                                    <p:anim calcmode="lin" valueType="num">
                                      <p:cBhvr additive="base">
                                        <p:cTn id="18" dur="1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Implicit intents</a:t>
            </a:r>
            <a:endParaRPr lang="en-US" dirty="0"/>
          </a:p>
        </p:txBody>
      </p:sp>
      <p:sp>
        <p:nvSpPr>
          <p:cNvPr id="3" name="Content Placeholder 2"/>
          <p:cNvSpPr>
            <a:spLocks noGrp="1"/>
          </p:cNvSpPr>
          <p:nvPr>
            <p:ph idx="1"/>
          </p:nvPr>
        </p:nvSpPr>
        <p:spPr/>
        <p:txBody>
          <a:bodyPr/>
          <a:lstStyle/>
          <a:p>
            <a:r>
              <a:rPr lang="en-US" dirty="0" smtClean="0"/>
              <a:t>By Action</a:t>
            </a:r>
          </a:p>
          <a:p>
            <a:pPr lvl="1"/>
            <a:r>
              <a:rPr lang="en-US" dirty="0" err="1"/>
              <a:t>Intent.ACTION_SEND</a:t>
            </a:r>
            <a:endParaRPr lang="en-US" dirty="0" smtClean="0"/>
          </a:p>
          <a:p>
            <a:pPr lvl="1"/>
            <a:r>
              <a:rPr lang="en-US" dirty="0" err="1" smtClean="0"/>
              <a:t>android.media.action.IMAGE_CAPTURE</a:t>
            </a:r>
            <a:endParaRPr lang="en-US" dirty="0" smtClean="0"/>
          </a:p>
          <a:p>
            <a:r>
              <a:rPr lang="en-US" dirty="0" smtClean="0"/>
              <a:t>By Uri</a:t>
            </a:r>
          </a:p>
          <a:p>
            <a:pPr lvl="1"/>
            <a:r>
              <a:rPr lang="en-US" dirty="0"/>
              <a:t>https://plus.google.com/+PaulLammertsma</a:t>
            </a:r>
            <a:endParaRPr lang="en-US" dirty="0" smtClean="0"/>
          </a:p>
          <a:p>
            <a:r>
              <a:rPr lang="en-US" dirty="0" smtClean="0"/>
              <a:t>By Mime type</a:t>
            </a:r>
          </a:p>
          <a:p>
            <a:pPr lvl="1"/>
            <a:r>
              <a:rPr lang="en-US" dirty="0">
                <a:latin typeface="Consolas" panose="020B0609020204030204" pitchFamily="49" charset="0"/>
              </a:rPr>
              <a:t>"text/plain"</a:t>
            </a:r>
            <a:endParaRPr lang="en-US" dirty="0" smtClean="0">
              <a:latin typeface="Consolas" panose="020B0609020204030204" pitchFamily="49" charset="0"/>
            </a:endParaRPr>
          </a:p>
          <a:p>
            <a:r>
              <a:rPr lang="en-US" dirty="0" smtClean="0"/>
              <a:t>A combination</a:t>
            </a:r>
            <a:endParaRPr lang="en-US" dirty="0"/>
          </a:p>
        </p:txBody>
      </p:sp>
      <p:pic>
        <p:nvPicPr>
          <p:cNvPr id="18435" name="Picture 3" descr="http://icons.iconarchive.com/icons/dtafalonso/android-lollipop/512/Google-plus-icon.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96400" y="3665264"/>
            <a:ext cx="823615" cy="823615"/>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p:cNvCxnSpPr/>
          <p:nvPr/>
        </p:nvCxnSpPr>
        <p:spPr>
          <a:xfrm>
            <a:off x="8760296" y="4077072"/>
            <a:ext cx="1080120" cy="0"/>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28222582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Implicit intents</a:t>
            </a:r>
            <a:endParaRPr lang="en-US" dirty="0"/>
          </a:p>
        </p:txBody>
      </p:sp>
      <p:sp>
        <p:nvSpPr>
          <p:cNvPr id="3" name="Content Placeholder 2"/>
          <p:cNvSpPr>
            <a:spLocks noGrp="1"/>
          </p:cNvSpPr>
          <p:nvPr>
            <p:ph idx="1"/>
          </p:nvPr>
        </p:nvSpPr>
        <p:spPr/>
        <p:txBody>
          <a:bodyPr>
            <a:normAutofit/>
          </a:bodyPr>
          <a:lstStyle/>
          <a:p>
            <a:pPr marL="0" indent="0">
              <a:buNone/>
            </a:pPr>
            <a:r>
              <a:rPr lang="en-US" sz="2400" b="1" dirty="0">
                <a:latin typeface="Consolas" panose="020B0609020204030204" pitchFamily="49" charset="0"/>
              </a:rPr>
              <a:t>Intent</a:t>
            </a:r>
            <a:r>
              <a:rPr lang="en-US" sz="2400" dirty="0">
                <a:latin typeface="Consolas" panose="020B0609020204030204" pitchFamily="49" charset="0"/>
              </a:rPr>
              <a:t> </a:t>
            </a:r>
            <a:r>
              <a:rPr lang="en-US" sz="2400" dirty="0" err="1">
                <a:latin typeface="Consolas" panose="020B0609020204030204" pitchFamily="49" charset="0"/>
              </a:rPr>
              <a:t>intent</a:t>
            </a:r>
            <a:r>
              <a:rPr lang="en-US" sz="2400" dirty="0">
                <a:latin typeface="Consolas" panose="020B0609020204030204" pitchFamily="49" charset="0"/>
              </a:rPr>
              <a:t> = </a:t>
            </a:r>
            <a:r>
              <a:rPr lang="en-US" sz="2400" dirty="0">
                <a:solidFill>
                  <a:schemeClr val="tx2">
                    <a:lumMod val="40000"/>
                    <a:lumOff val="60000"/>
                  </a:schemeClr>
                </a:solidFill>
                <a:latin typeface="Consolas" panose="020B0609020204030204" pitchFamily="49" charset="0"/>
              </a:rPr>
              <a:t>new</a:t>
            </a:r>
            <a:r>
              <a:rPr lang="en-US" sz="2400" dirty="0">
                <a:latin typeface="Consolas" panose="020B0609020204030204" pitchFamily="49" charset="0"/>
              </a:rPr>
              <a:t> </a:t>
            </a:r>
            <a:r>
              <a:rPr lang="en-US" sz="2400" b="1" dirty="0">
                <a:latin typeface="Consolas" panose="020B0609020204030204" pitchFamily="49" charset="0"/>
              </a:rPr>
              <a:t>Intent</a:t>
            </a:r>
            <a:r>
              <a:rPr lang="en-US" sz="2400" dirty="0" smtClean="0">
                <a:latin typeface="Consolas" panose="020B0609020204030204" pitchFamily="49" charset="0"/>
              </a:rPr>
              <a:t>(</a:t>
            </a:r>
            <a:br>
              <a:rPr lang="en-US" sz="2400" dirty="0" smtClean="0">
                <a:latin typeface="Consolas" panose="020B0609020204030204" pitchFamily="49" charset="0"/>
              </a:rPr>
            </a:br>
            <a:r>
              <a:rPr lang="en-US" sz="2400" dirty="0" smtClean="0">
                <a:latin typeface="Consolas" panose="020B0609020204030204" pitchFamily="49" charset="0"/>
              </a:rPr>
              <a:t>        </a:t>
            </a:r>
            <a:r>
              <a:rPr lang="en-US" sz="2400" b="1" dirty="0" err="1" smtClean="0">
                <a:latin typeface="Consolas" panose="020B0609020204030204" pitchFamily="49" charset="0"/>
              </a:rPr>
              <a:t>Intent</a:t>
            </a:r>
            <a:r>
              <a:rPr lang="en-US" sz="2400" dirty="0" err="1" smtClean="0">
                <a:solidFill>
                  <a:schemeClr val="bg1">
                    <a:lumMod val="75000"/>
                  </a:schemeClr>
                </a:solidFill>
                <a:latin typeface="Consolas" panose="020B0609020204030204" pitchFamily="49" charset="0"/>
              </a:rPr>
              <a:t>.</a:t>
            </a:r>
            <a:r>
              <a:rPr lang="en-US" sz="2400" dirty="0" err="1" smtClean="0">
                <a:latin typeface="Consolas" panose="020B0609020204030204" pitchFamily="49" charset="0"/>
              </a:rPr>
              <a:t>ACTION_SENDTO</a:t>
            </a:r>
            <a:r>
              <a:rPr lang="en-US" sz="2400" dirty="0" smtClean="0">
                <a:latin typeface="Consolas" panose="020B0609020204030204" pitchFamily="49" charset="0"/>
              </a:rPr>
              <a:t>,</a:t>
            </a:r>
            <a:br>
              <a:rPr lang="en-US" sz="2400" dirty="0" smtClean="0">
                <a:latin typeface="Consolas" panose="020B0609020204030204" pitchFamily="49" charset="0"/>
              </a:rPr>
            </a:br>
            <a:r>
              <a:rPr lang="en-US" sz="2400" dirty="0" smtClean="0">
                <a:latin typeface="Consolas" panose="020B0609020204030204" pitchFamily="49" charset="0"/>
              </a:rPr>
              <a:t>        </a:t>
            </a:r>
            <a:r>
              <a:rPr lang="en-US" sz="2400" b="1" dirty="0" err="1">
                <a:latin typeface="Consolas" panose="020B0609020204030204" pitchFamily="49" charset="0"/>
              </a:rPr>
              <a:t>Uri</a:t>
            </a:r>
            <a:r>
              <a:rPr lang="en-US" sz="2400" dirty="0" err="1">
                <a:solidFill>
                  <a:schemeClr val="bg1">
                    <a:lumMod val="75000"/>
                  </a:schemeClr>
                </a:solidFill>
                <a:latin typeface="Consolas" panose="020B0609020204030204" pitchFamily="49" charset="0"/>
              </a:rPr>
              <a:t>.</a:t>
            </a:r>
            <a:r>
              <a:rPr lang="en-US" sz="2400" dirty="0" err="1">
                <a:latin typeface="Consolas" panose="020B0609020204030204" pitchFamily="49" charset="0"/>
              </a:rPr>
              <a:t>parse</a:t>
            </a:r>
            <a:r>
              <a:rPr lang="en-US" sz="2400" dirty="0">
                <a:solidFill>
                  <a:schemeClr val="bg1">
                    <a:lumMod val="75000"/>
                  </a:schemeClr>
                </a:solidFill>
                <a:latin typeface="Consolas" panose="020B0609020204030204" pitchFamily="49" charset="0"/>
              </a:rPr>
              <a:t>(</a:t>
            </a:r>
            <a:r>
              <a:rPr lang="en-US" sz="2400" dirty="0">
                <a:solidFill>
                  <a:schemeClr val="accent6">
                    <a:lumMod val="40000"/>
                    <a:lumOff val="60000"/>
                  </a:schemeClr>
                </a:solidFill>
                <a:latin typeface="Consolas" panose="020B0609020204030204" pitchFamily="49" charset="0"/>
              </a:rPr>
              <a:t>"mailto:paul@pixplicity.com"</a:t>
            </a:r>
            <a:r>
              <a:rPr lang="en-US" sz="2400" dirty="0">
                <a:solidFill>
                  <a:schemeClr val="bg1">
                    <a:lumMod val="75000"/>
                  </a:schemeClr>
                </a:solidFill>
                <a:latin typeface="Consolas" panose="020B0609020204030204" pitchFamily="49" charset="0"/>
              </a:rPr>
              <a:t>));</a:t>
            </a:r>
          </a:p>
          <a:p>
            <a:pPr marL="0" indent="0">
              <a:buNone/>
            </a:pPr>
            <a:r>
              <a:rPr lang="en-US" sz="2400" dirty="0" err="1" smtClean="0">
                <a:latin typeface="Consolas" panose="020B0609020204030204" pitchFamily="49" charset="0"/>
              </a:rPr>
              <a:t>intent</a:t>
            </a:r>
            <a:r>
              <a:rPr lang="en-US" sz="2400" dirty="0" err="1" smtClean="0">
                <a:solidFill>
                  <a:schemeClr val="bg1">
                    <a:lumMod val="75000"/>
                  </a:schemeClr>
                </a:solidFill>
                <a:latin typeface="Consolas" panose="020B0609020204030204" pitchFamily="49" charset="0"/>
              </a:rPr>
              <a:t>.</a:t>
            </a:r>
            <a:r>
              <a:rPr lang="en-US" sz="2400" dirty="0" err="1" smtClean="0">
                <a:latin typeface="Consolas" panose="020B0609020204030204" pitchFamily="49" charset="0"/>
              </a:rPr>
              <a:t>putExtra</a:t>
            </a:r>
            <a:r>
              <a:rPr lang="en-US" sz="2400" dirty="0" smtClean="0">
                <a:solidFill>
                  <a:schemeClr val="bg1">
                    <a:lumMod val="75000"/>
                  </a:schemeClr>
                </a:solidFill>
                <a:latin typeface="Consolas" panose="020B0609020204030204" pitchFamily="49" charset="0"/>
              </a:rPr>
              <a:t>(</a:t>
            </a:r>
            <a:r>
              <a:rPr lang="en-US" sz="2400" b="1" dirty="0" err="1">
                <a:latin typeface="Consolas" panose="020B0609020204030204" pitchFamily="49" charset="0"/>
              </a:rPr>
              <a:t>Intent</a:t>
            </a:r>
            <a:r>
              <a:rPr lang="en-US" sz="2400" dirty="0" err="1">
                <a:solidFill>
                  <a:schemeClr val="bg1">
                    <a:lumMod val="75000"/>
                  </a:schemeClr>
                </a:solidFill>
                <a:latin typeface="Consolas" panose="020B0609020204030204" pitchFamily="49" charset="0"/>
              </a:rPr>
              <a:t>.</a:t>
            </a:r>
            <a:r>
              <a:rPr lang="en-US" sz="2400" dirty="0" err="1" smtClean="0">
                <a:latin typeface="Consolas" panose="020B0609020204030204" pitchFamily="49" charset="0"/>
              </a:rPr>
              <a:t>EXTRA_SUBJECT</a:t>
            </a:r>
            <a:r>
              <a:rPr lang="en-US" sz="2400" dirty="0">
                <a:solidFill>
                  <a:schemeClr val="bg1">
                    <a:lumMod val="75000"/>
                  </a:schemeClr>
                </a:solidFill>
                <a:latin typeface="Consolas" panose="020B0609020204030204" pitchFamily="49" charset="0"/>
              </a:rPr>
              <a:t>,</a:t>
            </a:r>
            <a:r>
              <a:rPr lang="en-US" sz="2400" dirty="0">
                <a:latin typeface="Consolas" panose="020B0609020204030204" pitchFamily="49" charset="0"/>
              </a:rPr>
              <a:t> </a:t>
            </a:r>
            <a:r>
              <a:rPr lang="en-US" sz="2400" dirty="0" smtClean="0">
                <a:latin typeface="Consolas" panose="020B0609020204030204" pitchFamily="49" charset="0"/>
              </a:rPr>
              <a:t/>
            </a:r>
            <a:br>
              <a:rPr lang="en-US" sz="2400" dirty="0" smtClean="0">
                <a:latin typeface="Consolas" panose="020B0609020204030204" pitchFamily="49" charset="0"/>
              </a:rPr>
            </a:br>
            <a:r>
              <a:rPr lang="en-US" sz="2400" dirty="0" smtClean="0">
                <a:latin typeface="Consolas" panose="020B0609020204030204" pitchFamily="49" charset="0"/>
              </a:rPr>
              <a:t>        </a:t>
            </a:r>
            <a:r>
              <a:rPr lang="en-US" sz="2400" dirty="0" smtClean="0">
                <a:solidFill>
                  <a:schemeClr val="accent6">
                    <a:lumMod val="40000"/>
                    <a:lumOff val="60000"/>
                  </a:schemeClr>
                </a:solidFill>
                <a:latin typeface="Consolas" panose="020B0609020204030204" pitchFamily="49" charset="0"/>
              </a:rPr>
              <a:t>"</a:t>
            </a:r>
            <a:r>
              <a:rPr lang="en-US" sz="2400" dirty="0">
                <a:solidFill>
                  <a:schemeClr val="accent6">
                    <a:lumMod val="40000"/>
                    <a:lumOff val="60000"/>
                  </a:schemeClr>
                </a:solidFill>
                <a:latin typeface="Consolas" panose="020B0609020204030204" pitchFamily="49" charset="0"/>
              </a:rPr>
              <a:t>Hi there!"</a:t>
            </a:r>
            <a:r>
              <a:rPr lang="en-US" sz="2400" dirty="0">
                <a:solidFill>
                  <a:schemeClr val="bg1">
                    <a:lumMod val="75000"/>
                  </a:schemeClr>
                </a:solidFill>
                <a:latin typeface="Consolas" panose="020B0609020204030204" pitchFamily="49" charset="0"/>
              </a:rPr>
              <a:t>);</a:t>
            </a:r>
          </a:p>
          <a:p>
            <a:pPr marL="0" indent="0">
              <a:buNone/>
            </a:pPr>
            <a:r>
              <a:rPr lang="en-US" sz="2400" dirty="0" err="1" smtClean="0">
                <a:latin typeface="Consolas" panose="020B0609020204030204" pitchFamily="49" charset="0"/>
              </a:rPr>
              <a:t>intent</a:t>
            </a:r>
            <a:r>
              <a:rPr lang="en-US" sz="2400" dirty="0" err="1" smtClean="0">
                <a:solidFill>
                  <a:schemeClr val="bg1">
                    <a:lumMod val="75000"/>
                  </a:schemeClr>
                </a:solidFill>
                <a:latin typeface="Consolas" panose="020B0609020204030204" pitchFamily="49" charset="0"/>
              </a:rPr>
              <a:t>.</a:t>
            </a:r>
            <a:r>
              <a:rPr lang="en-US" sz="2400" dirty="0" err="1" smtClean="0">
                <a:latin typeface="Consolas" panose="020B0609020204030204" pitchFamily="49" charset="0"/>
              </a:rPr>
              <a:t>putExtra</a:t>
            </a:r>
            <a:r>
              <a:rPr lang="en-US" sz="2400" dirty="0" smtClean="0">
                <a:solidFill>
                  <a:schemeClr val="bg1">
                    <a:lumMod val="75000"/>
                  </a:schemeClr>
                </a:solidFill>
                <a:latin typeface="Consolas" panose="020B0609020204030204" pitchFamily="49" charset="0"/>
              </a:rPr>
              <a:t>(</a:t>
            </a:r>
            <a:r>
              <a:rPr lang="en-US" sz="2400" b="1" dirty="0" err="1">
                <a:latin typeface="Consolas" panose="020B0609020204030204" pitchFamily="49" charset="0"/>
              </a:rPr>
              <a:t>Intent</a:t>
            </a:r>
            <a:r>
              <a:rPr lang="en-US" sz="2400" dirty="0" err="1">
                <a:solidFill>
                  <a:schemeClr val="bg1">
                    <a:lumMod val="75000"/>
                  </a:schemeClr>
                </a:solidFill>
                <a:latin typeface="Consolas" panose="020B0609020204030204" pitchFamily="49" charset="0"/>
              </a:rPr>
              <a:t>.</a:t>
            </a:r>
            <a:r>
              <a:rPr lang="en-US" sz="2400" dirty="0" err="1" smtClean="0">
                <a:latin typeface="Consolas" panose="020B0609020204030204" pitchFamily="49" charset="0"/>
              </a:rPr>
              <a:t>EXTRA_TEXT</a:t>
            </a:r>
            <a:r>
              <a:rPr lang="en-US" sz="2400" dirty="0">
                <a:solidFill>
                  <a:schemeClr val="bg1">
                    <a:lumMod val="75000"/>
                  </a:schemeClr>
                </a:solidFill>
                <a:latin typeface="Consolas" panose="020B0609020204030204" pitchFamily="49" charset="0"/>
              </a:rPr>
              <a:t>,</a:t>
            </a:r>
            <a:r>
              <a:rPr lang="en-US" sz="2400" dirty="0">
                <a:latin typeface="Consolas" panose="020B0609020204030204" pitchFamily="49" charset="0"/>
              </a:rPr>
              <a:t> </a:t>
            </a:r>
            <a:r>
              <a:rPr lang="en-US" sz="2400" dirty="0" smtClean="0">
                <a:latin typeface="Consolas" panose="020B0609020204030204" pitchFamily="49" charset="0"/>
              </a:rPr>
              <a:t/>
            </a:r>
            <a:br>
              <a:rPr lang="en-US" sz="2400" dirty="0" smtClean="0">
                <a:latin typeface="Consolas" panose="020B0609020204030204" pitchFamily="49" charset="0"/>
              </a:rPr>
            </a:br>
            <a:r>
              <a:rPr lang="en-US" sz="2400" dirty="0" smtClean="0">
                <a:latin typeface="Consolas" panose="020B0609020204030204" pitchFamily="49" charset="0"/>
              </a:rPr>
              <a:t>        </a:t>
            </a:r>
            <a:r>
              <a:rPr lang="en-US" sz="2400" dirty="0" smtClean="0">
                <a:solidFill>
                  <a:schemeClr val="accent6">
                    <a:lumMod val="40000"/>
                    <a:lumOff val="60000"/>
                  </a:schemeClr>
                </a:solidFill>
                <a:latin typeface="Consolas" panose="020B0609020204030204" pitchFamily="49" charset="0"/>
              </a:rPr>
              <a:t>"</a:t>
            </a:r>
            <a:r>
              <a:rPr lang="en-US" sz="2400" dirty="0">
                <a:solidFill>
                  <a:schemeClr val="accent6">
                    <a:lumMod val="40000"/>
                    <a:lumOff val="60000"/>
                  </a:schemeClr>
                </a:solidFill>
                <a:latin typeface="Consolas" panose="020B0609020204030204" pitchFamily="49" charset="0"/>
              </a:rPr>
              <a:t>I learned a lot from the workshop!"</a:t>
            </a:r>
            <a:r>
              <a:rPr lang="en-US" sz="2400" dirty="0">
                <a:solidFill>
                  <a:schemeClr val="bg1">
                    <a:lumMod val="75000"/>
                  </a:schemeClr>
                </a:solidFill>
                <a:latin typeface="Consolas" panose="020B0609020204030204" pitchFamily="49" charset="0"/>
              </a:rPr>
              <a:t>);</a:t>
            </a:r>
          </a:p>
          <a:p>
            <a:pPr marL="0" indent="0">
              <a:buNone/>
            </a:pPr>
            <a:r>
              <a:rPr lang="en-US" sz="2400" dirty="0" err="1" smtClean="0">
                <a:latin typeface="Consolas" panose="020B0609020204030204" pitchFamily="49" charset="0"/>
              </a:rPr>
              <a:t>startActivity</a:t>
            </a:r>
            <a:r>
              <a:rPr lang="en-US" sz="2400" dirty="0" smtClean="0">
                <a:solidFill>
                  <a:schemeClr val="bg1">
                    <a:lumMod val="75000"/>
                  </a:schemeClr>
                </a:solidFill>
                <a:latin typeface="Consolas" panose="020B0609020204030204" pitchFamily="49" charset="0"/>
              </a:rPr>
              <a:t>(</a:t>
            </a:r>
            <a:r>
              <a:rPr lang="en-US" sz="2400" b="1" dirty="0" err="1">
                <a:latin typeface="Consolas" panose="020B0609020204030204" pitchFamily="49" charset="0"/>
              </a:rPr>
              <a:t>Intent</a:t>
            </a:r>
            <a:r>
              <a:rPr lang="en-US" sz="2400" dirty="0" err="1">
                <a:solidFill>
                  <a:schemeClr val="bg1">
                    <a:lumMod val="75000"/>
                  </a:schemeClr>
                </a:solidFill>
                <a:latin typeface="Consolas" panose="020B0609020204030204" pitchFamily="49" charset="0"/>
              </a:rPr>
              <a:t>.</a:t>
            </a:r>
            <a:r>
              <a:rPr lang="en-US" sz="2400" dirty="0" err="1" smtClean="0">
                <a:latin typeface="Consolas" panose="020B0609020204030204" pitchFamily="49" charset="0"/>
              </a:rPr>
              <a:t>createChooser</a:t>
            </a:r>
            <a:r>
              <a:rPr lang="en-US" sz="2400" dirty="0" smtClean="0">
                <a:solidFill>
                  <a:schemeClr val="bg1">
                    <a:lumMod val="75000"/>
                  </a:schemeClr>
                </a:solidFill>
                <a:latin typeface="Consolas" panose="020B0609020204030204" pitchFamily="49" charset="0"/>
              </a:rPr>
              <a:t>(</a:t>
            </a:r>
            <a:r>
              <a:rPr lang="en-US" sz="2400" dirty="0" smtClean="0">
                <a:latin typeface="Consolas" panose="020B0609020204030204" pitchFamily="49" charset="0"/>
              </a:rPr>
              <a:t>intent</a:t>
            </a:r>
            <a:r>
              <a:rPr lang="en-US" sz="2400" dirty="0">
                <a:solidFill>
                  <a:schemeClr val="bg1">
                    <a:lumMod val="75000"/>
                  </a:schemeClr>
                </a:solidFill>
                <a:latin typeface="Consolas" panose="020B0609020204030204" pitchFamily="49" charset="0"/>
              </a:rPr>
              <a:t>,</a:t>
            </a:r>
            <a:r>
              <a:rPr lang="en-US" sz="2400" dirty="0">
                <a:latin typeface="Consolas" panose="020B0609020204030204" pitchFamily="49" charset="0"/>
              </a:rPr>
              <a:t> </a:t>
            </a:r>
            <a:r>
              <a:rPr lang="en-US" sz="2400" dirty="0" smtClean="0">
                <a:latin typeface="Consolas" panose="020B0609020204030204" pitchFamily="49" charset="0"/>
              </a:rPr>
              <a:t/>
            </a:r>
            <a:br>
              <a:rPr lang="en-US" sz="2400" dirty="0" smtClean="0">
                <a:latin typeface="Consolas" panose="020B0609020204030204" pitchFamily="49" charset="0"/>
              </a:rPr>
            </a:br>
            <a:r>
              <a:rPr lang="en-US" sz="2400" dirty="0" smtClean="0">
                <a:latin typeface="Consolas" panose="020B0609020204030204" pitchFamily="49" charset="0"/>
              </a:rPr>
              <a:t>        </a:t>
            </a:r>
            <a:r>
              <a:rPr lang="en-US" sz="2400" dirty="0" smtClean="0">
                <a:solidFill>
                  <a:schemeClr val="accent6">
                    <a:lumMod val="40000"/>
                    <a:lumOff val="60000"/>
                  </a:schemeClr>
                </a:solidFill>
                <a:latin typeface="Consolas" panose="020B0609020204030204" pitchFamily="49" charset="0"/>
              </a:rPr>
              <a:t>"</a:t>
            </a:r>
            <a:r>
              <a:rPr lang="en-US" sz="2400" dirty="0">
                <a:solidFill>
                  <a:schemeClr val="accent6">
                    <a:lumMod val="40000"/>
                    <a:lumOff val="60000"/>
                  </a:schemeClr>
                </a:solidFill>
                <a:latin typeface="Consolas" panose="020B0609020204030204" pitchFamily="49" charset="0"/>
              </a:rPr>
              <a:t>Send mail</a:t>
            </a:r>
            <a:r>
              <a:rPr lang="en-US" sz="2400" dirty="0" smtClean="0">
                <a:solidFill>
                  <a:schemeClr val="accent6">
                    <a:lumMod val="40000"/>
                    <a:lumOff val="60000"/>
                  </a:schemeClr>
                </a:solidFill>
                <a:latin typeface="Consolas" panose="020B0609020204030204" pitchFamily="49" charset="0"/>
              </a:rPr>
              <a:t>…"</a:t>
            </a:r>
            <a:r>
              <a:rPr lang="en-US" sz="2400" dirty="0" smtClean="0">
                <a:solidFill>
                  <a:schemeClr val="bg1">
                    <a:lumMod val="75000"/>
                  </a:schemeClr>
                </a:solidFill>
                <a:latin typeface="Consolas" panose="020B0609020204030204" pitchFamily="49" charset="0"/>
              </a:rPr>
              <a:t>));</a:t>
            </a:r>
            <a:endParaRPr lang="en-US" sz="2400" dirty="0">
              <a:solidFill>
                <a:schemeClr val="bg1">
                  <a:lumMod val="75000"/>
                </a:schemeClr>
              </a:solidFill>
              <a:latin typeface="Consolas" panose="020B0609020204030204" pitchFamily="49" charset="0"/>
            </a:endParaRPr>
          </a:p>
        </p:txBody>
      </p:sp>
      <p:pic>
        <p:nvPicPr>
          <p:cNvPr id="23554" name="Picture 2" descr="Send to action chooser dialo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76320" y="3284984"/>
            <a:ext cx="2857500" cy="2476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367098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Tasks &amp; Activity Back Stack</a:t>
            </a:r>
            <a:endParaRPr lang="en-US" dirty="0"/>
          </a:p>
        </p:txBody>
      </p:sp>
      <p:pic>
        <p:nvPicPr>
          <p:cNvPr id="5" name="Content Placeholder 4"/>
          <p:cNvPicPr>
            <a:picLocks noGrp="1" noChangeAspect="1"/>
          </p:cNvPicPr>
          <p:nvPr>
            <p:ph idx="1"/>
          </p:nvPr>
        </p:nvPicPr>
        <p:blipFill>
          <a:blip r:embed="rId3"/>
          <a:stretch>
            <a:fillRect/>
          </a:stretch>
        </p:blipFill>
        <p:spPr>
          <a:xfrm>
            <a:off x="3503712" y="2645046"/>
            <a:ext cx="5184576" cy="2436270"/>
          </a:xfrm>
          <a:prstGeom prst="rect">
            <a:avLst/>
          </a:prstGeom>
        </p:spPr>
      </p:pic>
    </p:spTree>
    <p:extLst>
      <p:ext uri="{BB962C8B-B14F-4D97-AF65-F5344CB8AC3E}">
        <p14:creationId xmlns:p14="http://schemas.microsoft.com/office/powerpoint/2010/main" val="24802156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Tasks &amp; Activity Back Stack</a:t>
            </a:r>
            <a:endParaRPr lang="en-US" dirty="0"/>
          </a:p>
        </p:txBody>
      </p:sp>
      <p:pic>
        <p:nvPicPr>
          <p:cNvPr id="21506" name="Picture 2" descr="http://developer.android.com/images/fundamentals/diagram_backstack.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178540" y="2625086"/>
            <a:ext cx="7834920" cy="24761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9807972"/>
      </p:ext>
    </p:extLst>
  </p:cSld>
  <p:clrMapOvr>
    <a:masterClrMapping/>
  </p:clrMapOvr>
  <mc:AlternateContent xmlns:mc="http://schemas.openxmlformats.org/markup-compatibility/2006">
    <mc:Choice xmlns:p14="http://schemas.microsoft.com/office/powerpoint/2010/main" Requires="p14">
      <p:transition p14:dur="250">
        <p14:reveal/>
      </p:transition>
    </mc:Choice>
    <mc:Fallback>
      <p:transition>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Tasks &amp; Activity Back Stack</a:t>
            </a:r>
            <a:endParaRPr lang="en-US" dirty="0"/>
          </a:p>
        </p:txBody>
      </p:sp>
      <p:pic>
        <p:nvPicPr>
          <p:cNvPr id="22532" name="Picture 4" descr="http://developer.android.com/images/fundamentals/diagram_backstack_singletask_multiactivity.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03936" y="1901277"/>
            <a:ext cx="6984127" cy="39238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524637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3</a:t>
            </a:r>
            <a:endParaRPr lang="en-US" dirty="0"/>
          </a:p>
        </p:txBody>
      </p:sp>
      <p:sp>
        <p:nvSpPr>
          <p:cNvPr id="3" name="Content Placeholder 2"/>
          <p:cNvSpPr>
            <a:spLocks noGrp="1"/>
          </p:cNvSpPr>
          <p:nvPr>
            <p:ph idx="1"/>
          </p:nvPr>
        </p:nvSpPr>
        <p:spPr>
          <a:xfrm>
            <a:off x="4367808" y="1600201"/>
            <a:ext cx="7214592" cy="4525963"/>
          </a:xfrm>
        </p:spPr>
        <p:txBody>
          <a:bodyPr>
            <a:normAutofit/>
          </a:bodyPr>
          <a:lstStyle/>
          <a:p>
            <a:pPr marL="514350" indent="-514350">
              <a:buFont typeface="+mj-lt"/>
              <a:buAutoNum type="arabicPeriod"/>
            </a:pPr>
            <a:r>
              <a:rPr lang="en-US" dirty="0"/>
              <a:t>Explicit intents</a:t>
            </a:r>
          </a:p>
          <a:p>
            <a:pPr marL="514350" indent="-514350">
              <a:buFont typeface="+mj-lt"/>
              <a:buAutoNum type="arabicPeriod"/>
            </a:pPr>
            <a:r>
              <a:rPr lang="en-US" dirty="0" smtClean="0"/>
              <a:t>Implicit intents</a:t>
            </a:r>
          </a:p>
          <a:p>
            <a:pPr marL="514350" indent="-514350">
              <a:buFont typeface="+mj-lt"/>
              <a:buAutoNum type="arabicPeriod"/>
            </a:pPr>
            <a:r>
              <a:rPr lang="en-US" dirty="0" smtClean="0"/>
              <a:t>The activity back stack</a:t>
            </a:r>
          </a:p>
          <a:p>
            <a:pPr marL="514350" indent="-514350">
              <a:buFont typeface="+mj-lt"/>
              <a:buAutoNum type="arabicPeriod"/>
            </a:pPr>
            <a:r>
              <a:rPr lang="en-US" dirty="0" smtClean="0"/>
              <a:t>Exchanging data between activities</a:t>
            </a:r>
          </a:p>
        </p:txBody>
      </p:sp>
      <p:sp>
        <p:nvSpPr>
          <p:cNvPr id="4" name="Vertical Scroll 3"/>
          <p:cNvSpPr/>
          <p:nvPr/>
        </p:nvSpPr>
        <p:spPr>
          <a:xfrm>
            <a:off x="335360" y="1700808"/>
            <a:ext cx="3816424" cy="1656184"/>
          </a:xfrm>
          <a:prstGeom prst="verticalScroll">
            <a:avLst>
              <a:gd name="adj" fmla="val 25000"/>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dirty="0" smtClean="0">
                <a:solidFill>
                  <a:schemeClr val="tx1"/>
                </a:solidFill>
              </a:rPr>
              <a:t>Course Guide:</a:t>
            </a:r>
          </a:p>
          <a:p>
            <a:pPr algn="ctr"/>
            <a:r>
              <a:rPr lang="en-US" sz="2800" i="1" dirty="0" smtClean="0">
                <a:solidFill>
                  <a:schemeClr val="tx1"/>
                </a:solidFill>
              </a:rPr>
              <a:t>Lesson 3</a:t>
            </a:r>
            <a:endParaRPr lang="en-US" sz="2800" i="1" dirty="0">
              <a:solidFill>
                <a:schemeClr val="tx1"/>
              </a:solidFill>
            </a:endParaRPr>
          </a:p>
        </p:txBody>
      </p:sp>
      <p:grpSp>
        <p:nvGrpSpPr>
          <p:cNvPr id="5" name="Group 4"/>
          <p:cNvGrpSpPr/>
          <p:nvPr/>
        </p:nvGrpSpPr>
        <p:grpSpPr>
          <a:xfrm>
            <a:off x="10632504" y="265212"/>
            <a:ext cx="1161852" cy="1161852"/>
            <a:chOff x="953289" y="3933056"/>
            <a:chExt cx="1728192" cy="1728192"/>
          </a:xfrm>
        </p:grpSpPr>
        <p:sp>
          <p:nvSpPr>
            <p:cNvPr id="6" name="Oval 5"/>
            <p:cNvSpPr/>
            <p:nvPr/>
          </p:nvSpPr>
          <p:spPr>
            <a:xfrm>
              <a:off x="953289" y="3933056"/>
              <a:ext cx="1728192" cy="1728192"/>
            </a:xfrm>
            <a:prstGeom prst="ellipse">
              <a:avLst/>
            </a:prstGeom>
            <a:solidFill>
              <a:schemeClr val="bg1">
                <a:lumMod val="6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cxnSp>
          <p:nvCxnSpPr>
            <p:cNvPr id="7" name="Straight Connector 6"/>
            <p:cNvCxnSpPr/>
            <p:nvPr/>
          </p:nvCxnSpPr>
          <p:spPr>
            <a:xfrm>
              <a:off x="1817385" y="4005064"/>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8" name="Straight Connector 7"/>
            <p:cNvCxnSpPr/>
            <p:nvPr/>
          </p:nvCxnSpPr>
          <p:spPr>
            <a:xfrm>
              <a:off x="1817385" y="5373216"/>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9" name="Straight Connector 8"/>
            <p:cNvCxnSpPr/>
            <p:nvPr/>
          </p:nvCxnSpPr>
          <p:spPr>
            <a:xfrm rot="1800000">
              <a:off x="2159423"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0" name="Straight Connector 9"/>
            <p:cNvCxnSpPr/>
            <p:nvPr/>
          </p:nvCxnSpPr>
          <p:spPr>
            <a:xfrm rot="1800000">
              <a:off x="1475347"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1" name="Straight Connector 10"/>
            <p:cNvCxnSpPr/>
            <p:nvPr/>
          </p:nvCxnSpPr>
          <p:spPr>
            <a:xfrm rot="3600000">
              <a:off x="2409812"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2" name="Straight Connector 11"/>
            <p:cNvCxnSpPr/>
            <p:nvPr/>
          </p:nvCxnSpPr>
          <p:spPr>
            <a:xfrm rot="3600000">
              <a:off x="1224958"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3" name="Straight Connector 12"/>
            <p:cNvCxnSpPr/>
            <p:nvPr/>
          </p:nvCxnSpPr>
          <p:spPr>
            <a:xfrm rot="5400000">
              <a:off x="2501461"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4" name="Straight Connector 13"/>
            <p:cNvCxnSpPr/>
            <p:nvPr/>
          </p:nvCxnSpPr>
          <p:spPr>
            <a:xfrm rot="5400000">
              <a:off x="1133309"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5" name="Straight Connector 14"/>
            <p:cNvCxnSpPr/>
            <p:nvPr/>
          </p:nvCxnSpPr>
          <p:spPr>
            <a:xfrm rot="18000000">
              <a:off x="1224958"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6" name="Straight Connector 15"/>
            <p:cNvCxnSpPr/>
            <p:nvPr/>
          </p:nvCxnSpPr>
          <p:spPr>
            <a:xfrm rot="18000000">
              <a:off x="2409812"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7" name="Straight Connector 16"/>
            <p:cNvCxnSpPr/>
            <p:nvPr/>
          </p:nvCxnSpPr>
          <p:spPr>
            <a:xfrm rot="19800000">
              <a:off x="1475347"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8" name="Straight Connector 17"/>
            <p:cNvCxnSpPr/>
            <p:nvPr/>
          </p:nvCxnSpPr>
          <p:spPr>
            <a:xfrm rot="19800000">
              <a:off x="2159423"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sp>
          <p:nvSpPr>
            <p:cNvPr id="19" name="Oval 18"/>
            <p:cNvSpPr/>
            <p:nvPr/>
          </p:nvSpPr>
          <p:spPr>
            <a:xfrm>
              <a:off x="1131416" y="4111183"/>
              <a:ext cx="1371938" cy="1371938"/>
            </a:xfrm>
            <a:prstGeom prst="ellipse">
              <a:avLst/>
            </a:prstGeom>
            <a:solidFill>
              <a:schemeClr val="bg1">
                <a:lumMod val="65000"/>
              </a:schemeClr>
            </a:solid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sp>
          <p:nvSpPr>
            <p:cNvPr id="20" name="Pie 19"/>
            <p:cNvSpPr/>
            <p:nvPr/>
          </p:nvSpPr>
          <p:spPr>
            <a:xfrm flipH="1">
              <a:off x="1182666" y="4157954"/>
              <a:ext cx="1269439" cy="1278396"/>
            </a:xfrm>
            <a:prstGeom prst="pie">
              <a:avLst/>
            </a:prstGeom>
            <a:solidFill>
              <a:srgbClr val="F8C0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21" name="Oval 20"/>
            <p:cNvSpPr/>
            <p:nvPr/>
          </p:nvSpPr>
          <p:spPr>
            <a:xfrm>
              <a:off x="1131416" y="4111183"/>
              <a:ext cx="1371938" cy="1371938"/>
            </a:xfrm>
            <a:prstGeom prst="ellipse">
              <a:avLst/>
            </a:prstGeom>
            <a:no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r>
                <a:rPr lang="en-US" sz="3200" b="1" dirty="0" smtClean="0">
                  <a:ln w="12700">
                    <a:solidFill>
                      <a:srgbClr val="F8C02B"/>
                    </a:solidFill>
                  </a:ln>
                  <a:solidFill>
                    <a:schemeClr val="tx1"/>
                  </a:solidFill>
                </a:rPr>
                <a:t>45</a:t>
              </a:r>
              <a:endParaRPr lang="en-US" sz="3200" b="1" dirty="0">
                <a:ln w="12700">
                  <a:solidFill>
                    <a:srgbClr val="F8C02B"/>
                  </a:solidFill>
                </a:ln>
                <a:solidFill>
                  <a:schemeClr val="tx1"/>
                </a:solidFill>
              </a:endParaRPr>
            </a:p>
          </p:txBody>
        </p:sp>
      </p:grpSp>
    </p:spTree>
    <p:extLst>
      <p:ext uri="{BB962C8B-B14F-4D97-AF65-F5344CB8AC3E}">
        <p14:creationId xmlns:p14="http://schemas.microsoft.com/office/powerpoint/2010/main" val="358507542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3</a:t>
            </a:r>
            <a:endParaRPr lang="en-US" dirty="0"/>
          </a:p>
        </p:txBody>
      </p:sp>
      <p:sp>
        <p:nvSpPr>
          <p:cNvPr id="3" name="Content Placeholder 2"/>
          <p:cNvSpPr>
            <a:spLocks noGrp="1"/>
          </p:cNvSpPr>
          <p:nvPr>
            <p:ph idx="1"/>
          </p:nvPr>
        </p:nvSpPr>
        <p:spPr/>
        <p:txBody>
          <a:bodyPr/>
          <a:lstStyle/>
          <a:p>
            <a:r>
              <a:rPr lang="en-US" dirty="0" smtClean="0"/>
              <a:t>Debugging crashes</a:t>
            </a:r>
          </a:p>
          <a:p>
            <a:r>
              <a:rPr lang="en-US" dirty="0" smtClean="0"/>
              <a:t>Breakpoint in </a:t>
            </a:r>
            <a:r>
              <a:rPr lang="en-US" dirty="0" err="1" smtClean="0"/>
              <a:t>SecondActivity.onCreate</a:t>
            </a:r>
            <a:r>
              <a:rPr lang="en-US" dirty="0" smtClean="0"/>
              <a:t>()</a:t>
            </a:r>
          </a:p>
          <a:p>
            <a:r>
              <a:rPr lang="en-US" dirty="0" err="1" smtClean="0"/>
              <a:t>Retreive</a:t>
            </a:r>
            <a:r>
              <a:rPr lang="en-US" dirty="0" smtClean="0"/>
              <a:t> email and subject from </a:t>
            </a:r>
            <a:r>
              <a:rPr lang="en-US" dirty="0" err="1" smtClean="0"/>
              <a:t>EditTexts</a:t>
            </a:r>
            <a:endParaRPr lang="en-US" dirty="0" smtClean="0"/>
          </a:p>
          <a:p>
            <a:r>
              <a:rPr lang="en-US" dirty="0" smtClean="0"/>
              <a:t>Create explicit intent to another Activity</a:t>
            </a:r>
          </a:p>
          <a:p>
            <a:r>
              <a:rPr lang="en-US" dirty="0" smtClean="0"/>
              <a:t>Pass along data in Intent extras</a:t>
            </a:r>
          </a:p>
          <a:p>
            <a:r>
              <a:rPr lang="en-US" dirty="0" smtClean="0"/>
              <a:t>Purpose of </a:t>
            </a:r>
            <a:r>
              <a:rPr lang="en-US" dirty="0" err="1" smtClean="0"/>
              <a:t>onSaveInstanceState</a:t>
            </a:r>
            <a:r>
              <a:rPr lang="en-US" dirty="0" smtClean="0"/>
              <a:t>()</a:t>
            </a:r>
            <a:endParaRPr lang="en-US" dirty="0"/>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22265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Why Android?</a:t>
            </a:r>
            <a:endParaRPr lang="en-US" dirty="0"/>
          </a:p>
        </p:txBody>
      </p:sp>
      <p:sp>
        <p:nvSpPr>
          <p:cNvPr id="5" name="Content Placeholder 4"/>
          <p:cNvSpPr>
            <a:spLocks noGrp="1"/>
          </p:cNvSpPr>
          <p:nvPr>
            <p:ph idx="1"/>
          </p:nvPr>
        </p:nvSpPr>
        <p:spPr/>
        <p:txBody>
          <a:bodyPr/>
          <a:lstStyle/>
          <a:p>
            <a:r>
              <a:rPr lang="en-US" dirty="0"/>
              <a:t>Truly open! </a:t>
            </a:r>
            <a:r>
              <a:rPr lang="en-US" dirty="0" smtClean="0"/>
              <a:t>(…truly </a:t>
            </a:r>
            <a:r>
              <a:rPr lang="en-US" dirty="0"/>
              <a:t>open?)</a:t>
            </a:r>
          </a:p>
          <a:p>
            <a:r>
              <a:rPr lang="en-US" dirty="0"/>
              <a:t>Component based</a:t>
            </a:r>
          </a:p>
          <a:p>
            <a:r>
              <a:rPr lang="en-US" dirty="0"/>
              <a:t>Tons of built-in services</a:t>
            </a:r>
          </a:p>
          <a:p>
            <a:r>
              <a:rPr lang="en-US" dirty="0"/>
              <a:t>Automatic management of application life cycle</a:t>
            </a:r>
          </a:p>
          <a:p>
            <a:r>
              <a:rPr lang="en-US" dirty="0"/>
              <a:t>High-quality graphics and sounds</a:t>
            </a:r>
          </a:p>
          <a:p>
            <a:r>
              <a:rPr lang="en-US" dirty="0"/>
              <a:t>Portability across a </a:t>
            </a:r>
            <a:r>
              <a:rPr lang="en-US" dirty="0" smtClean="0"/>
              <a:t>wide range of hardware</a:t>
            </a:r>
            <a:endParaRPr lang="en-US" dirty="0"/>
          </a:p>
        </p:txBody>
      </p:sp>
    </p:spTree>
    <p:extLst>
      <p:ext uri="{BB962C8B-B14F-4D97-AF65-F5344CB8AC3E}">
        <p14:creationId xmlns:p14="http://schemas.microsoft.com/office/powerpoint/2010/main" val="208932872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3</a:t>
            </a:r>
            <a:endParaRPr lang="en-US" dirty="0"/>
          </a:p>
        </p:txBody>
      </p:sp>
      <p:sp>
        <p:nvSpPr>
          <p:cNvPr id="3" name="Content Placeholder 2"/>
          <p:cNvSpPr>
            <a:spLocks noGrp="1"/>
          </p:cNvSpPr>
          <p:nvPr>
            <p:ph idx="1"/>
          </p:nvPr>
        </p:nvSpPr>
        <p:spPr/>
        <p:txBody>
          <a:bodyPr/>
          <a:lstStyle/>
          <a:p>
            <a:r>
              <a:rPr lang="en-US" dirty="0" smtClean="0"/>
              <a:t>Implicit intent to send an email</a:t>
            </a:r>
          </a:p>
          <a:p>
            <a:r>
              <a:rPr lang="en-US" dirty="0" smtClean="0"/>
              <a:t>Inspecting the activity stack using</a:t>
            </a:r>
            <a:br>
              <a:rPr lang="en-US" dirty="0" smtClean="0"/>
            </a:br>
            <a:r>
              <a:rPr lang="en-US" dirty="0" err="1" smtClean="0">
                <a:latin typeface="Consolas" panose="020B0609020204030204" pitchFamily="49" charset="0"/>
              </a:rPr>
              <a:t>adb</a:t>
            </a:r>
            <a:r>
              <a:rPr lang="en-US" dirty="0" smtClean="0">
                <a:latin typeface="Consolas" panose="020B0609020204030204" pitchFamily="49" charset="0"/>
              </a:rPr>
              <a:t> shell </a:t>
            </a:r>
            <a:r>
              <a:rPr lang="en-US" dirty="0" err="1" smtClean="0">
                <a:latin typeface="Consolas" panose="020B0609020204030204" pitchFamily="49" charset="0"/>
              </a:rPr>
              <a:t>dumpsys</a:t>
            </a:r>
            <a:r>
              <a:rPr lang="en-US" dirty="0" smtClean="0">
                <a:latin typeface="Consolas" panose="020B0609020204030204" pitchFamily="49" charset="0"/>
              </a:rPr>
              <a:t> activity</a:t>
            </a:r>
            <a:endParaRPr lang="en-US" dirty="0">
              <a:latin typeface="Consolas" panose="020B0609020204030204" pitchFamily="49" charset="0"/>
            </a:endParaRPr>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359541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Lesson #4</a:t>
            </a:r>
            <a:endParaRPr lang="en-US" dirty="0"/>
          </a:p>
        </p:txBody>
      </p:sp>
      <p:sp>
        <p:nvSpPr>
          <p:cNvPr id="2" name="Subtitle 1"/>
          <p:cNvSpPr>
            <a:spLocks noGrp="1"/>
          </p:cNvSpPr>
          <p:nvPr>
            <p:ph type="subTitle" idx="1"/>
          </p:nvPr>
        </p:nvSpPr>
        <p:spPr/>
        <p:txBody>
          <a:bodyPr/>
          <a:lstStyle/>
          <a:p>
            <a:r>
              <a:rPr lang="en-US" dirty="0" err="1" smtClean="0"/>
              <a:t>ListViews</a:t>
            </a:r>
            <a:r>
              <a:rPr lang="en-US" dirty="0" smtClean="0"/>
              <a:t> &amp; Adapters</a:t>
            </a:r>
            <a:endParaRPr lang="en-US" dirty="0"/>
          </a:p>
        </p:txBody>
      </p:sp>
    </p:spTree>
    <p:extLst>
      <p:ext uri="{BB962C8B-B14F-4D97-AF65-F5344CB8AC3E}">
        <p14:creationId xmlns:p14="http://schemas.microsoft.com/office/powerpoint/2010/main" val="3398582412"/>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ListViews</a:t>
            </a:r>
            <a:r>
              <a:rPr lang="en-US" dirty="0" smtClean="0"/>
              <a:t> &amp; Adapters</a:t>
            </a:r>
            <a:endParaRPr lang="en-US" dirty="0"/>
          </a:p>
        </p:txBody>
      </p:sp>
      <p:sp>
        <p:nvSpPr>
          <p:cNvPr id="5" name="Content Placeholder 4"/>
          <p:cNvSpPr>
            <a:spLocks noGrp="1"/>
          </p:cNvSpPr>
          <p:nvPr>
            <p:ph idx="1"/>
          </p:nvPr>
        </p:nvSpPr>
        <p:spPr/>
        <p:txBody>
          <a:bodyPr/>
          <a:lstStyle/>
          <a:p>
            <a:r>
              <a:rPr lang="en-US" b="1" dirty="0" err="1" smtClean="0"/>
              <a:t>ListView</a:t>
            </a:r>
            <a:r>
              <a:rPr lang="en-US" b="1" dirty="0" smtClean="0"/>
              <a:t/>
            </a:r>
            <a:br>
              <a:rPr lang="en-US" b="1" dirty="0" smtClean="0"/>
            </a:br>
            <a:r>
              <a:rPr lang="en-US" dirty="0" smtClean="0"/>
              <a:t>Component to display a (long) list of scrollable things</a:t>
            </a:r>
          </a:p>
          <a:p>
            <a:r>
              <a:rPr lang="en-US" b="1" dirty="0" smtClean="0"/>
              <a:t>Adapter</a:t>
            </a:r>
            <a:r>
              <a:rPr lang="en-US" dirty="0" smtClean="0"/>
              <a:t/>
            </a:r>
            <a:br>
              <a:rPr lang="en-US" dirty="0" smtClean="0"/>
            </a:br>
            <a:r>
              <a:rPr lang="en-US" dirty="0" smtClean="0"/>
              <a:t>Pulls content from a source</a:t>
            </a:r>
          </a:p>
          <a:p>
            <a:pPr lvl="1"/>
            <a:r>
              <a:rPr lang="en-US" dirty="0" smtClean="0"/>
              <a:t>E.g. an array or database query</a:t>
            </a:r>
          </a:p>
          <a:p>
            <a:pPr lvl="1"/>
            <a:r>
              <a:rPr lang="en-US" dirty="0" smtClean="0"/>
              <a:t>Each item shows as a View in the list</a:t>
            </a:r>
            <a:endParaRPr lang="en-US" dirty="0"/>
          </a:p>
        </p:txBody>
      </p:sp>
    </p:spTree>
    <p:extLst>
      <p:ext uri="{BB962C8B-B14F-4D97-AF65-F5344CB8AC3E}">
        <p14:creationId xmlns:p14="http://schemas.microsoft.com/office/powerpoint/2010/main" val="98201468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RecyclerView</a:t>
            </a:r>
            <a:endParaRPr lang="en-US" dirty="0"/>
          </a:p>
        </p:txBody>
      </p:sp>
      <p:sp>
        <p:nvSpPr>
          <p:cNvPr id="5" name="Content Placeholder 4"/>
          <p:cNvSpPr>
            <a:spLocks noGrp="1"/>
          </p:cNvSpPr>
          <p:nvPr>
            <p:ph idx="1"/>
          </p:nvPr>
        </p:nvSpPr>
        <p:spPr/>
        <p:txBody>
          <a:bodyPr/>
          <a:lstStyle/>
          <a:p>
            <a:r>
              <a:rPr lang="en-US" dirty="0" smtClean="0"/>
              <a:t>More advanced and flexible than </a:t>
            </a:r>
            <a:r>
              <a:rPr lang="en-US" dirty="0" err="1" smtClean="0"/>
              <a:t>ListView</a:t>
            </a:r>
            <a:endParaRPr lang="en-US" dirty="0" smtClean="0"/>
          </a:p>
          <a:p>
            <a:pPr lvl="1"/>
            <a:r>
              <a:rPr lang="en-US" dirty="0" smtClean="0"/>
              <a:t>For instance, animations!</a:t>
            </a:r>
          </a:p>
          <a:p>
            <a:r>
              <a:rPr lang="en-US" dirty="0" smtClean="0"/>
              <a:t>Still easy to use</a:t>
            </a:r>
          </a:p>
          <a:p>
            <a:r>
              <a:rPr lang="en-US" dirty="0" smtClean="0"/>
              <a:t>From the </a:t>
            </a:r>
            <a:r>
              <a:rPr lang="en-US" b="1" dirty="0" smtClean="0"/>
              <a:t>support library</a:t>
            </a:r>
            <a:endParaRPr lang="en-US" dirty="0" smtClean="0"/>
          </a:p>
          <a:p>
            <a:r>
              <a:rPr lang="en-US" dirty="0" smtClean="0"/>
              <a:t>Sorry! Won’t be covered in this workshop</a:t>
            </a:r>
            <a:r>
              <a:rPr lang="en-US" dirty="0"/>
              <a:t/>
            </a:r>
            <a:br>
              <a:rPr lang="en-US" dirty="0"/>
            </a:br>
            <a:r>
              <a:rPr lang="en-US" dirty="0" smtClean="0"/>
              <a:t/>
            </a:r>
            <a:br>
              <a:rPr lang="en-US" dirty="0" smtClean="0"/>
            </a:br>
            <a:r>
              <a:rPr lang="en-US" sz="2400" dirty="0" smtClean="0">
                <a:latin typeface="Consolas" panose="020B0609020204030204" pitchFamily="49" charset="0"/>
              </a:rPr>
              <a:t>compile 'com.android.support:recyclerview-v7:23.0</a:t>
            </a:r>
            <a:r>
              <a:rPr lang="en-US" sz="2400" dirty="0">
                <a:latin typeface="Consolas" panose="020B0609020204030204" pitchFamily="49" charset="0"/>
              </a:rPr>
              <a:t>.+'</a:t>
            </a:r>
            <a:endParaRPr lang="en-US" dirty="0" smtClean="0">
              <a:latin typeface="Consolas" panose="020B0609020204030204" pitchFamily="49" charset="0"/>
            </a:endParaRPr>
          </a:p>
        </p:txBody>
      </p:sp>
      <p:sp>
        <p:nvSpPr>
          <p:cNvPr id="7" name="Rounded Rectangular Callout 6"/>
          <p:cNvSpPr/>
          <p:nvPr/>
        </p:nvSpPr>
        <p:spPr>
          <a:xfrm rot="20890491">
            <a:off x="7063867" y="1247344"/>
            <a:ext cx="2736304" cy="1296144"/>
          </a:xfrm>
          <a:prstGeom prst="wedgeRoundRectCallout">
            <a:avLst>
              <a:gd name="adj1" fmla="val -20189"/>
              <a:gd name="adj2" fmla="val -80171"/>
              <a:gd name="adj3" fmla="val 16667"/>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b="1" dirty="0" smtClean="0"/>
              <a:t>Homework!</a:t>
            </a:r>
            <a:endParaRPr lang="en-US" sz="2800" b="1" dirty="0"/>
          </a:p>
        </p:txBody>
      </p:sp>
    </p:spTree>
    <p:extLst>
      <p:ext uri="{BB962C8B-B14F-4D97-AF65-F5344CB8AC3E}">
        <p14:creationId xmlns:p14="http://schemas.microsoft.com/office/powerpoint/2010/main" val="2355465573"/>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anim calcmode="lin" valueType="num">
                                      <p:cBhvr>
                                        <p:cTn id="8" dur="250" fill="hold"/>
                                        <p:tgtEl>
                                          <p:spTgt spid="7"/>
                                        </p:tgtEl>
                                        <p:attrNameLst>
                                          <p:attrName>ppt_x</p:attrName>
                                        </p:attrNameLst>
                                      </p:cBhvr>
                                      <p:tavLst>
                                        <p:tav tm="0">
                                          <p:val>
                                            <p:strVal val="#ppt_x"/>
                                          </p:val>
                                        </p:tav>
                                        <p:tav tm="100000">
                                          <p:val>
                                            <p:strVal val="#ppt_x"/>
                                          </p:val>
                                        </p:tav>
                                      </p:tavLst>
                                    </p:anim>
                                    <p:anim calcmode="lin" valueType="num">
                                      <p:cBhvr>
                                        <p:cTn id="9" dur="25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Adapter contract</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err="1">
                <a:solidFill>
                  <a:schemeClr val="tx2">
                    <a:lumMod val="40000"/>
                    <a:lumOff val="60000"/>
                  </a:schemeClr>
                </a:solidFill>
                <a:latin typeface="Consolas" panose="020B0609020204030204" pitchFamily="49" charset="0"/>
              </a:rPr>
              <a:t>int</a:t>
            </a:r>
            <a:r>
              <a:rPr lang="en-US" dirty="0" smtClean="0">
                <a:latin typeface="Consolas" panose="020B0609020204030204" pitchFamily="49" charset="0"/>
              </a:rPr>
              <a:t> </a:t>
            </a:r>
            <a:r>
              <a:rPr lang="en-US" dirty="0" err="1">
                <a:latin typeface="Consolas" panose="020B0609020204030204" pitchFamily="49" charset="0"/>
              </a:rPr>
              <a:t>getCount</a:t>
            </a:r>
            <a:r>
              <a:rPr lang="en-US" sz="3100" dirty="0">
                <a:solidFill>
                  <a:schemeClr val="bg1">
                    <a:lumMod val="75000"/>
                  </a:schemeClr>
                </a:solidFill>
                <a:latin typeface="Consolas" panose="020B0609020204030204" pitchFamily="49" charset="0"/>
              </a:rPr>
              <a:t>();</a:t>
            </a:r>
          </a:p>
          <a:p>
            <a:pPr marL="0" indent="0">
              <a:buNone/>
            </a:pPr>
            <a:r>
              <a:rPr lang="en-US" dirty="0"/>
              <a:t>How many items are in the data set represented by this Adapter</a:t>
            </a:r>
          </a:p>
          <a:p>
            <a:pPr marL="0" indent="0">
              <a:buNone/>
            </a:pPr>
            <a:endParaRPr lang="en-US" dirty="0"/>
          </a:p>
          <a:p>
            <a:pPr marL="0" indent="0">
              <a:buNone/>
            </a:pPr>
            <a:r>
              <a:rPr lang="en-US" b="1" dirty="0">
                <a:latin typeface="Consolas" panose="020B0609020204030204" pitchFamily="49" charset="0"/>
              </a:rPr>
              <a:t>Object</a:t>
            </a:r>
            <a:r>
              <a:rPr lang="en-US" dirty="0">
                <a:latin typeface="Consolas" panose="020B0609020204030204" pitchFamily="49" charset="0"/>
              </a:rPr>
              <a:t> </a:t>
            </a:r>
            <a:r>
              <a:rPr lang="en-US" dirty="0" err="1">
                <a:latin typeface="Consolas" panose="020B0609020204030204" pitchFamily="49" charset="0"/>
              </a:rPr>
              <a:t>getItem</a:t>
            </a:r>
            <a:r>
              <a:rPr lang="en-US" sz="3100" dirty="0">
                <a:solidFill>
                  <a:schemeClr val="bg1">
                    <a:lumMod val="75000"/>
                  </a:schemeClr>
                </a:solidFill>
                <a:latin typeface="Consolas" panose="020B0609020204030204" pitchFamily="49" charset="0"/>
              </a:rPr>
              <a:t>(</a:t>
            </a:r>
            <a:r>
              <a:rPr lang="en-US" dirty="0" err="1">
                <a:solidFill>
                  <a:schemeClr val="tx2">
                    <a:lumMod val="40000"/>
                    <a:lumOff val="60000"/>
                  </a:schemeClr>
                </a:solidFill>
                <a:latin typeface="Consolas" panose="020B0609020204030204" pitchFamily="49" charset="0"/>
              </a:rPr>
              <a:t>int</a:t>
            </a:r>
            <a:r>
              <a:rPr lang="en-US" dirty="0">
                <a:latin typeface="Consolas" panose="020B0609020204030204" pitchFamily="49" charset="0"/>
              </a:rPr>
              <a:t> position</a:t>
            </a:r>
            <a:r>
              <a:rPr lang="en-US" sz="3100" dirty="0">
                <a:solidFill>
                  <a:schemeClr val="bg1">
                    <a:lumMod val="75000"/>
                  </a:schemeClr>
                </a:solidFill>
                <a:latin typeface="Consolas" panose="020B0609020204030204" pitchFamily="49" charset="0"/>
              </a:rPr>
              <a:t>);</a:t>
            </a:r>
          </a:p>
          <a:p>
            <a:pPr marL="0" indent="0">
              <a:buNone/>
            </a:pPr>
            <a:r>
              <a:rPr lang="en-US" dirty="0"/>
              <a:t>Get the data item associated with the specified position in the data </a:t>
            </a:r>
            <a:r>
              <a:rPr lang="en-US" dirty="0" smtClean="0"/>
              <a:t>set</a:t>
            </a:r>
            <a:endParaRPr lang="en-US" dirty="0"/>
          </a:p>
          <a:p>
            <a:pPr marL="0" indent="0">
              <a:buNone/>
            </a:pPr>
            <a:endParaRPr lang="en-US" dirty="0"/>
          </a:p>
          <a:p>
            <a:pPr marL="0" indent="0">
              <a:buNone/>
            </a:pPr>
            <a:r>
              <a:rPr lang="en-US" dirty="0">
                <a:solidFill>
                  <a:schemeClr val="tx2">
                    <a:lumMod val="40000"/>
                    <a:lumOff val="60000"/>
                  </a:schemeClr>
                </a:solidFill>
                <a:latin typeface="Consolas" panose="020B0609020204030204" pitchFamily="49" charset="0"/>
              </a:rPr>
              <a:t>long</a:t>
            </a:r>
            <a:r>
              <a:rPr lang="en-US" dirty="0">
                <a:latin typeface="Consolas" panose="020B0609020204030204" pitchFamily="49" charset="0"/>
              </a:rPr>
              <a:t> </a:t>
            </a:r>
            <a:r>
              <a:rPr lang="en-US" dirty="0" err="1">
                <a:latin typeface="Consolas" panose="020B0609020204030204" pitchFamily="49" charset="0"/>
              </a:rPr>
              <a:t>getItemId</a:t>
            </a:r>
            <a:r>
              <a:rPr lang="en-US" sz="3100" dirty="0">
                <a:solidFill>
                  <a:schemeClr val="bg1">
                    <a:lumMod val="75000"/>
                  </a:schemeClr>
                </a:solidFill>
                <a:latin typeface="Consolas" panose="020B0609020204030204" pitchFamily="49" charset="0"/>
              </a:rPr>
              <a:t>(</a:t>
            </a:r>
            <a:r>
              <a:rPr lang="en-US" dirty="0" err="1">
                <a:solidFill>
                  <a:schemeClr val="tx2">
                    <a:lumMod val="40000"/>
                    <a:lumOff val="60000"/>
                  </a:schemeClr>
                </a:solidFill>
                <a:latin typeface="Consolas" panose="020B0609020204030204" pitchFamily="49" charset="0"/>
              </a:rPr>
              <a:t>int</a:t>
            </a:r>
            <a:r>
              <a:rPr lang="en-US" dirty="0">
                <a:latin typeface="Consolas" panose="020B0609020204030204" pitchFamily="49" charset="0"/>
              </a:rPr>
              <a:t> position</a:t>
            </a:r>
            <a:r>
              <a:rPr lang="en-US" sz="3100" dirty="0">
                <a:solidFill>
                  <a:schemeClr val="bg1">
                    <a:lumMod val="75000"/>
                  </a:schemeClr>
                </a:solidFill>
                <a:latin typeface="Consolas" panose="020B0609020204030204" pitchFamily="49" charset="0"/>
              </a:rPr>
              <a:t>);</a:t>
            </a:r>
          </a:p>
          <a:p>
            <a:pPr marL="0" indent="0">
              <a:buNone/>
            </a:pPr>
            <a:r>
              <a:rPr lang="en-US" dirty="0"/>
              <a:t>Get the row id associated with the specified position in the list</a:t>
            </a:r>
          </a:p>
          <a:p>
            <a:pPr marL="0" indent="0">
              <a:buNone/>
            </a:pPr>
            <a:endParaRPr lang="en-US" dirty="0"/>
          </a:p>
          <a:p>
            <a:pPr marL="0" indent="0">
              <a:buNone/>
            </a:pPr>
            <a:r>
              <a:rPr lang="en-US" b="1" dirty="0">
                <a:latin typeface="Consolas" panose="020B0609020204030204" pitchFamily="49" charset="0"/>
              </a:rPr>
              <a:t>View</a:t>
            </a:r>
            <a:r>
              <a:rPr lang="en-US" dirty="0">
                <a:latin typeface="Consolas" panose="020B0609020204030204" pitchFamily="49" charset="0"/>
              </a:rPr>
              <a:t> </a:t>
            </a:r>
            <a:r>
              <a:rPr lang="en-US" dirty="0" err="1">
                <a:latin typeface="Consolas" panose="020B0609020204030204" pitchFamily="49" charset="0"/>
              </a:rPr>
              <a:t>getView</a:t>
            </a:r>
            <a:r>
              <a:rPr lang="en-US" sz="3100" dirty="0">
                <a:solidFill>
                  <a:schemeClr val="bg1">
                    <a:lumMod val="75000"/>
                  </a:schemeClr>
                </a:solidFill>
                <a:latin typeface="Consolas" panose="020B0609020204030204" pitchFamily="49" charset="0"/>
              </a:rPr>
              <a:t>(</a:t>
            </a:r>
            <a:r>
              <a:rPr lang="en-US" dirty="0" err="1">
                <a:solidFill>
                  <a:schemeClr val="tx2">
                    <a:lumMod val="40000"/>
                    <a:lumOff val="60000"/>
                  </a:schemeClr>
                </a:solidFill>
                <a:latin typeface="Consolas" panose="020B0609020204030204" pitchFamily="49" charset="0"/>
              </a:rPr>
              <a:t>int</a:t>
            </a:r>
            <a:r>
              <a:rPr lang="en-US" dirty="0">
                <a:latin typeface="Consolas" panose="020B0609020204030204" pitchFamily="49" charset="0"/>
              </a:rPr>
              <a:t> position</a:t>
            </a:r>
            <a:r>
              <a:rPr lang="en-US" sz="3100" dirty="0">
                <a:solidFill>
                  <a:schemeClr val="bg1">
                    <a:lumMod val="75000"/>
                  </a:schemeClr>
                </a:solidFill>
                <a:latin typeface="Consolas" panose="020B0609020204030204" pitchFamily="49" charset="0"/>
              </a:rPr>
              <a:t>,</a:t>
            </a:r>
            <a:r>
              <a:rPr lang="en-US" dirty="0">
                <a:latin typeface="Consolas" panose="020B0609020204030204" pitchFamily="49" charset="0"/>
              </a:rPr>
              <a:t> </a:t>
            </a:r>
            <a:r>
              <a:rPr lang="en-US" b="1" dirty="0">
                <a:latin typeface="Consolas" panose="020B0609020204030204" pitchFamily="49" charset="0"/>
              </a:rPr>
              <a:t>View</a:t>
            </a:r>
            <a:r>
              <a:rPr lang="en-US" dirty="0">
                <a:latin typeface="Consolas" panose="020B0609020204030204" pitchFamily="49" charset="0"/>
              </a:rPr>
              <a:t> </a:t>
            </a:r>
            <a:r>
              <a:rPr lang="en-US" dirty="0" err="1" smtClean="0">
                <a:latin typeface="Consolas" panose="020B0609020204030204" pitchFamily="49" charset="0"/>
              </a:rPr>
              <a:t>convertView</a:t>
            </a:r>
            <a:r>
              <a:rPr lang="en-US" sz="3100" dirty="0">
                <a:solidFill>
                  <a:schemeClr val="bg1">
                    <a:lumMod val="75000"/>
                  </a:schemeClr>
                </a:solidFill>
                <a:latin typeface="Consolas" panose="020B0609020204030204" pitchFamily="49" charset="0"/>
              </a:rPr>
              <a:t>,</a:t>
            </a:r>
            <a:r>
              <a:rPr lang="en-US" dirty="0" smtClean="0">
                <a:latin typeface="Consolas" panose="020B0609020204030204" pitchFamily="49" charset="0"/>
              </a:rPr>
              <a:t/>
            </a:r>
            <a:br>
              <a:rPr lang="en-US" dirty="0" smtClean="0">
                <a:latin typeface="Consolas" panose="020B0609020204030204" pitchFamily="49" charset="0"/>
              </a:rPr>
            </a:br>
            <a:r>
              <a:rPr lang="en-US" dirty="0" smtClean="0">
                <a:latin typeface="Consolas" panose="020B0609020204030204" pitchFamily="49" charset="0"/>
              </a:rPr>
              <a:t>             </a:t>
            </a:r>
            <a:r>
              <a:rPr lang="en-US" b="1" dirty="0" err="1" smtClean="0">
                <a:latin typeface="Consolas" panose="020B0609020204030204" pitchFamily="49" charset="0"/>
              </a:rPr>
              <a:t>ViewGroup</a:t>
            </a:r>
            <a:r>
              <a:rPr lang="en-US" dirty="0" smtClean="0">
                <a:latin typeface="Consolas" panose="020B0609020204030204" pitchFamily="49" charset="0"/>
              </a:rPr>
              <a:t> </a:t>
            </a:r>
            <a:r>
              <a:rPr lang="en-US" dirty="0">
                <a:latin typeface="Consolas" panose="020B0609020204030204" pitchFamily="49" charset="0"/>
              </a:rPr>
              <a:t>parent</a:t>
            </a:r>
            <a:r>
              <a:rPr lang="en-US" sz="3100" dirty="0">
                <a:solidFill>
                  <a:schemeClr val="bg1">
                    <a:lumMod val="75000"/>
                  </a:schemeClr>
                </a:solidFill>
                <a:latin typeface="Consolas" panose="020B0609020204030204" pitchFamily="49" charset="0"/>
              </a:rPr>
              <a:t>);</a:t>
            </a:r>
          </a:p>
          <a:p>
            <a:pPr marL="0" indent="0">
              <a:buNone/>
            </a:pPr>
            <a:r>
              <a:rPr lang="en-US" dirty="0"/>
              <a:t>Return a view for the given position, given a recycled </a:t>
            </a:r>
            <a:r>
              <a:rPr lang="en-US" dirty="0" err="1"/>
              <a:t>convertView</a:t>
            </a:r>
            <a:endParaRPr lang="en-US" dirty="0"/>
          </a:p>
        </p:txBody>
      </p:sp>
    </p:spTree>
    <p:extLst>
      <p:ext uri="{BB962C8B-B14F-4D97-AF65-F5344CB8AC3E}">
        <p14:creationId xmlns:p14="http://schemas.microsoft.com/office/powerpoint/2010/main" val="320659799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a:xfrm>
            <a:off x="4367808" y="1600201"/>
            <a:ext cx="7214592" cy="4525963"/>
          </a:xfrm>
        </p:spPr>
        <p:txBody>
          <a:bodyPr>
            <a:normAutofit/>
          </a:bodyPr>
          <a:lstStyle/>
          <a:p>
            <a:pPr marL="514350" indent="-514350">
              <a:buFont typeface="+mj-lt"/>
              <a:buAutoNum type="arabicPeriod"/>
            </a:pPr>
            <a:r>
              <a:rPr lang="en-US" dirty="0" err="1" smtClean="0"/>
              <a:t>ListViews</a:t>
            </a:r>
            <a:endParaRPr lang="en-US" dirty="0"/>
          </a:p>
          <a:p>
            <a:pPr marL="514350" indent="-514350">
              <a:buFont typeface="+mj-lt"/>
              <a:buAutoNum type="arabicPeriod"/>
            </a:pPr>
            <a:r>
              <a:rPr lang="en-US" dirty="0" err="1" smtClean="0"/>
              <a:t>RecyclerViews</a:t>
            </a:r>
            <a:endParaRPr lang="en-US" dirty="0" smtClean="0"/>
          </a:p>
          <a:p>
            <a:pPr marL="514350" indent="-514350">
              <a:buFont typeface="+mj-lt"/>
              <a:buAutoNum type="arabicPeriod"/>
            </a:pPr>
            <a:r>
              <a:rPr lang="en-US" dirty="0" smtClean="0"/>
              <a:t>Adapters</a:t>
            </a:r>
            <a:endParaRPr lang="en-US" dirty="0"/>
          </a:p>
        </p:txBody>
      </p:sp>
      <p:sp>
        <p:nvSpPr>
          <p:cNvPr id="4" name="Vertical Scroll 3"/>
          <p:cNvSpPr/>
          <p:nvPr/>
        </p:nvSpPr>
        <p:spPr>
          <a:xfrm>
            <a:off x="335360" y="1700808"/>
            <a:ext cx="3816424" cy="1656184"/>
          </a:xfrm>
          <a:prstGeom prst="verticalScroll">
            <a:avLst>
              <a:gd name="adj" fmla="val 25000"/>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dirty="0" smtClean="0">
                <a:solidFill>
                  <a:schemeClr val="tx1"/>
                </a:solidFill>
              </a:rPr>
              <a:t>Course Guide:</a:t>
            </a:r>
          </a:p>
          <a:p>
            <a:pPr algn="ctr"/>
            <a:r>
              <a:rPr lang="en-US" sz="2800" i="1" dirty="0" smtClean="0">
                <a:solidFill>
                  <a:schemeClr val="tx1"/>
                </a:solidFill>
              </a:rPr>
              <a:t>Lesson 4</a:t>
            </a:r>
            <a:endParaRPr lang="en-US" sz="2800" i="1" dirty="0">
              <a:solidFill>
                <a:schemeClr val="tx1"/>
              </a:solidFill>
            </a:endParaRPr>
          </a:p>
        </p:txBody>
      </p:sp>
      <p:grpSp>
        <p:nvGrpSpPr>
          <p:cNvPr id="5" name="Group 4"/>
          <p:cNvGrpSpPr/>
          <p:nvPr/>
        </p:nvGrpSpPr>
        <p:grpSpPr>
          <a:xfrm>
            <a:off x="10632504" y="265212"/>
            <a:ext cx="1161852" cy="1161852"/>
            <a:chOff x="953289" y="3933056"/>
            <a:chExt cx="1728192" cy="1728192"/>
          </a:xfrm>
        </p:grpSpPr>
        <p:sp>
          <p:nvSpPr>
            <p:cNvPr id="6" name="Oval 5"/>
            <p:cNvSpPr/>
            <p:nvPr/>
          </p:nvSpPr>
          <p:spPr>
            <a:xfrm>
              <a:off x="953289" y="3933056"/>
              <a:ext cx="1728192" cy="1728192"/>
            </a:xfrm>
            <a:prstGeom prst="ellipse">
              <a:avLst/>
            </a:prstGeom>
            <a:solidFill>
              <a:schemeClr val="bg1">
                <a:lumMod val="6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cxnSp>
          <p:nvCxnSpPr>
            <p:cNvPr id="7" name="Straight Connector 6"/>
            <p:cNvCxnSpPr/>
            <p:nvPr/>
          </p:nvCxnSpPr>
          <p:spPr>
            <a:xfrm>
              <a:off x="1817385" y="4005064"/>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8" name="Straight Connector 7"/>
            <p:cNvCxnSpPr/>
            <p:nvPr/>
          </p:nvCxnSpPr>
          <p:spPr>
            <a:xfrm>
              <a:off x="1817385" y="5373216"/>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9" name="Straight Connector 8"/>
            <p:cNvCxnSpPr/>
            <p:nvPr/>
          </p:nvCxnSpPr>
          <p:spPr>
            <a:xfrm rot="1800000">
              <a:off x="2159423"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0" name="Straight Connector 9"/>
            <p:cNvCxnSpPr/>
            <p:nvPr/>
          </p:nvCxnSpPr>
          <p:spPr>
            <a:xfrm rot="1800000">
              <a:off x="1475347"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1" name="Straight Connector 10"/>
            <p:cNvCxnSpPr/>
            <p:nvPr/>
          </p:nvCxnSpPr>
          <p:spPr>
            <a:xfrm rot="3600000">
              <a:off x="2409812"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2" name="Straight Connector 11"/>
            <p:cNvCxnSpPr/>
            <p:nvPr/>
          </p:nvCxnSpPr>
          <p:spPr>
            <a:xfrm rot="3600000">
              <a:off x="1224958"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3" name="Straight Connector 12"/>
            <p:cNvCxnSpPr/>
            <p:nvPr/>
          </p:nvCxnSpPr>
          <p:spPr>
            <a:xfrm rot="5400000">
              <a:off x="2501461"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4" name="Straight Connector 13"/>
            <p:cNvCxnSpPr/>
            <p:nvPr/>
          </p:nvCxnSpPr>
          <p:spPr>
            <a:xfrm rot="5400000">
              <a:off x="1133309"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5" name="Straight Connector 14"/>
            <p:cNvCxnSpPr/>
            <p:nvPr/>
          </p:nvCxnSpPr>
          <p:spPr>
            <a:xfrm rot="18000000">
              <a:off x="1224958"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6" name="Straight Connector 15"/>
            <p:cNvCxnSpPr/>
            <p:nvPr/>
          </p:nvCxnSpPr>
          <p:spPr>
            <a:xfrm rot="18000000">
              <a:off x="2409812"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7" name="Straight Connector 16"/>
            <p:cNvCxnSpPr/>
            <p:nvPr/>
          </p:nvCxnSpPr>
          <p:spPr>
            <a:xfrm rot="19800000">
              <a:off x="1475347"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8" name="Straight Connector 17"/>
            <p:cNvCxnSpPr/>
            <p:nvPr/>
          </p:nvCxnSpPr>
          <p:spPr>
            <a:xfrm rot="19800000">
              <a:off x="2159423"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sp>
          <p:nvSpPr>
            <p:cNvPr id="19" name="Oval 18"/>
            <p:cNvSpPr/>
            <p:nvPr/>
          </p:nvSpPr>
          <p:spPr>
            <a:xfrm>
              <a:off x="1131416" y="4111183"/>
              <a:ext cx="1371938" cy="1371938"/>
            </a:xfrm>
            <a:prstGeom prst="ellipse">
              <a:avLst/>
            </a:prstGeom>
            <a:solidFill>
              <a:schemeClr val="bg1">
                <a:lumMod val="65000"/>
              </a:schemeClr>
            </a:solid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sp>
          <p:nvSpPr>
            <p:cNvPr id="20" name="Pie 19"/>
            <p:cNvSpPr/>
            <p:nvPr/>
          </p:nvSpPr>
          <p:spPr>
            <a:xfrm flipH="1">
              <a:off x="1182666" y="4157954"/>
              <a:ext cx="1269439" cy="1278396"/>
            </a:xfrm>
            <a:prstGeom prst="pie">
              <a:avLst/>
            </a:prstGeom>
            <a:solidFill>
              <a:srgbClr val="F8C0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21" name="Oval 20"/>
            <p:cNvSpPr/>
            <p:nvPr/>
          </p:nvSpPr>
          <p:spPr>
            <a:xfrm>
              <a:off x="1131416" y="4111183"/>
              <a:ext cx="1371938" cy="1371938"/>
            </a:xfrm>
            <a:prstGeom prst="ellipse">
              <a:avLst/>
            </a:prstGeom>
            <a:no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r>
                <a:rPr lang="en-US" sz="3200" b="1" dirty="0" smtClean="0">
                  <a:ln w="12700">
                    <a:solidFill>
                      <a:srgbClr val="F8C02B"/>
                    </a:solidFill>
                  </a:ln>
                  <a:solidFill>
                    <a:schemeClr val="tx1"/>
                  </a:solidFill>
                </a:rPr>
                <a:t>45</a:t>
              </a:r>
              <a:endParaRPr lang="en-US" sz="3200" b="1" dirty="0">
                <a:ln w="12700">
                  <a:solidFill>
                    <a:srgbClr val="F8C02B"/>
                  </a:solidFill>
                </a:ln>
                <a:solidFill>
                  <a:schemeClr val="tx1"/>
                </a:solidFill>
              </a:endParaRPr>
            </a:p>
          </p:txBody>
        </p:sp>
      </p:grpSp>
    </p:spTree>
    <p:extLst>
      <p:ext uri="{BB962C8B-B14F-4D97-AF65-F5344CB8AC3E}">
        <p14:creationId xmlns:p14="http://schemas.microsoft.com/office/powerpoint/2010/main" val="2161661069"/>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p:txBody>
          <a:bodyPr/>
          <a:lstStyle/>
          <a:p>
            <a:r>
              <a:rPr lang="en-US" dirty="0" err="1" smtClean="0"/>
              <a:t>ListView</a:t>
            </a:r>
            <a:r>
              <a:rPr lang="en-US" dirty="0" smtClean="0"/>
              <a:t> &amp; </a:t>
            </a:r>
            <a:r>
              <a:rPr lang="en-US" dirty="0" err="1" smtClean="0"/>
              <a:t>RecyclerView</a:t>
            </a:r>
            <a:r>
              <a:rPr lang="en-US" dirty="0" smtClean="0"/>
              <a:t> are efficient for large data sets</a:t>
            </a:r>
          </a:p>
          <a:p>
            <a:r>
              <a:rPr lang="en-US" dirty="0" smtClean="0"/>
              <a:t>Grasping the concept of Adapters</a:t>
            </a:r>
          </a:p>
          <a:p>
            <a:r>
              <a:rPr lang="en-US" dirty="0" smtClean="0"/>
              <a:t>Array resources</a:t>
            </a:r>
          </a:p>
          <a:p>
            <a:r>
              <a:rPr lang="en-US" dirty="0" smtClean="0"/>
              <a:t>Creating </a:t>
            </a:r>
            <a:r>
              <a:rPr lang="en-US" dirty="0" err="1" smtClean="0"/>
              <a:t>ArrayAdapters</a:t>
            </a:r>
            <a:endParaRPr lang="en-US" dirty="0" smtClean="0"/>
          </a:p>
          <a:p>
            <a:r>
              <a:rPr lang="en-US" dirty="0" smtClean="0"/>
              <a:t>Hierarchy of types</a:t>
            </a:r>
          </a:p>
          <a:p>
            <a:r>
              <a:rPr lang="en-US" dirty="0" err="1" smtClean="0"/>
              <a:t>ListView</a:t>
            </a:r>
            <a:r>
              <a:rPr lang="en-US" dirty="0" smtClean="0"/>
              <a:t> &amp; </a:t>
            </a:r>
            <a:r>
              <a:rPr lang="en-US" dirty="0" err="1" smtClean="0"/>
              <a:t>ListActivity</a:t>
            </a:r>
            <a:endParaRPr lang="en-US" dirty="0" smtClean="0"/>
          </a:p>
          <a:p>
            <a:pPr lvl="1"/>
            <a:r>
              <a:rPr lang="en-US" dirty="0" err="1" smtClean="0"/>
              <a:t>onListItemClicked</a:t>
            </a:r>
            <a:r>
              <a:rPr lang="en-US" dirty="0" smtClean="0"/>
              <a:t>()</a:t>
            </a:r>
          </a:p>
          <a:p>
            <a:endParaRPr lang="en-US" dirty="0"/>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076727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a:xfrm>
            <a:off x="609600" y="1417639"/>
            <a:ext cx="10972800" cy="5251722"/>
          </a:xfrm>
        </p:spPr>
        <p:txBody>
          <a:bodyPr>
            <a:noAutofit/>
          </a:bodyPr>
          <a:lstStyle/>
          <a:p>
            <a:pPr marL="0" indent="0">
              <a:buNone/>
            </a:pPr>
            <a:r>
              <a:rPr lang="en-US" sz="1800" dirty="0">
                <a:latin typeface="Consolas" panose="020B0609020204030204" pitchFamily="49" charset="0"/>
              </a:rPr>
              <a:t>public class </a:t>
            </a:r>
            <a:r>
              <a:rPr lang="en-US" sz="1800" dirty="0" err="1">
                <a:latin typeface="Consolas" panose="020B0609020204030204" pitchFamily="49" charset="0"/>
              </a:rPr>
              <a:t>ListViewInLayoutActivity</a:t>
            </a:r>
            <a:r>
              <a:rPr lang="en-US" sz="1800" dirty="0">
                <a:latin typeface="Consolas" panose="020B0609020204030204" pitchFamily="49" charset="0"/>
              </a:rPr>
              <a:t> extends Activity {</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private </a:t>
            </a:r>
            <a:r>
              <a:rPr lang="en-US" sz="1800" dirty="0" err="1">
                <a:latin typeface="Consolas" panose="020B0609020204030204" pitchFamily="49" charset="0"/>
              </a:rPr>
              <a:t>ListView</a:t>
            </a:r>
            <a:r>
              <a:rPr lang="en-US" sz="1800" dirty="0">
                <a:latin typeface="Consolas" panose="020B0609020204030204" pitchFamily="49" charset="0"/>
              </a:rPr>
              <a:t> </a:t>
            </a:r>
            <a:r>
              <a:rPr lang="en-US" sz="1800" dirty="0" err="1">
                <a:latin typeface="Consolas" panose="020B0609020204030204" pitchFamily="49" charset="0"/>
              </a:rPr>
              <a:t>listView</a:t>
            </a:r>
            <a:r>
              <a:rPr lang="en-US" sz="1800" dirty="0">
                <a:latin typeface="Consolas" panose="020B0609020204030204" pitchFamily="49" charset="0"/>
              </a:rPr>
              <a:t>;</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@Override</a:t>
            </a:r>
          </a:p>
          <a:p>
            <a:pPr marL="0" indent="0">
              <a:buNone/>
            </a:pPr>
            <a:r>
              <a:rPr lang="en-US" sz="1800" dirty="0">
                <a:latin typeface="Consolas" panose="020B0609020204030204" pitchFamily="49" charset="0"/>
              </a:rPr>
              <a:t>    protected void </a:t>
            </a:r>
            <a:r>
              <a:rPr lang="en-US" sz="1800" dirty="0" err="1">
                <a:latin typeface="Consolas" panose="020B0609020204030204" pitchFamily="49" charset="0"/>
              </a:rPr>
              <a:t>onCreate</a:t>
            </a:r>
            <a:r>
              <a:rPr lang="en-US" sz="1800" dirty="0">
                <a:latin typeface="Consolas" panose="020B0609020204030204" pitchFamily="49" charset="0"/>
              </a:rPr>
              <a:t>(Bundle </a:t>
            </a:r>
            <a:r>
              <a:rPr lang="en-US" sz="1800" dirty="0" err="1">
                <a:latin typeface="Consolas" panose="020B0609020204030204" pitchFamily="49" charset="0"/>
              </a:rPr>
              <a:t>savedInstanceState</a:t>
            </a:r>
            <a:r>
              <a:rPr lang="en-US" sz="1800" dirty="0">
                <a:latin typeface="Consolas" panose="020B0609020204030204" pitchFamily="49" charset="0"/>
              </a:rPr>
              <a:t>) {</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super.onCreate</a:t>
            </a:r>
            <a:r>
              <a:rPr lang="en-US" sz="1800" dirty="0">
                <a:latin typeface="Consolas" panose="020B0609020204030204" pitchFamily="49" charset="0"/>
              </a:rPr>
              <a:t>(</a:t>
            </a:r>
            <a:r>
              <a:rPr lang="en-US" sz="1800" dirty="0" err="1">
                <a:latin typeface="Consolas" panose="020B0609020204030204" pitchFamily="49" charset="0"/>
              </a:rPr>
              <a:t>savedInstanceState</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setContentView</a:t>
            </a:r>
            <a:r>
              <a:rPr lang="en-US" sz="1800" dirty="0">
                <a:latin typeface="Consolas" panose="020B0609020204030204" pitchFamily="49" charset="0"/>
              </a:rPr>
              <a:t>(</a:t>
            </a:r>
            <a:r>
              <a:rPr lang="en-US" sz="1800" dirty="0" err="1">
                <a:latin typeface="Consolas" panose="020B0609020204030204" pitchFamily="49" charset="0"/>
              </a:rPr>
              <a:t>R.layout.activity_listview_in_layout</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listView</a:t>
            </a:r>
            <a:r>
              <a:rPr lang="en-US" sz="1800" dirty="0">
                <a:latin typeface="Consolas" panose="020B0609020204030204" pitchFamily="49" charset="0"/>
              </a:rPr>
              <a:t> = (</a:t>
            </a:r>
            <a:r>
              <a:rPr lang="en-US" sz="1800" dirty="0" err="1">
                <a:latin typeface="Consolas" panose="020B0609020204030204" pitchFamily="49" charset="0"/>
              </a:rPr>
              <a:t>ListView</a:t>
            </a:r>
            <a:r>
              <a:rPr lang="en-US" sz="1800" dirty="0">
                <a:latin typeface="Consolas" panose="020B0609020204030204" pitchFamily="49" charset="0"/>
              </a:rPr>
              <a:t>) </a:t>
            </a:r>
            <a:r>
              <a:rPr lang="en-US" sz="1800" dirty="0" err="1">
                <a:latin typeface="Consolas" panose="020B0609020204030204" pitchFamily="49" charset="0"/>
              </a:rPr>
              <a:t>findViewById</a:t>
            </a:r>
            <a:r>
              <a:rPr lang="en-US" sz="1800" dirty="0">
                <a:latin typeface="Consolas" panose="020B0609020204030204" pitchFamily="49" charset="0"/>
              </a:rPr>
              <a:t>(</a:t>
            </a:r>
            <a:r>
              <a:rPr lang="en-US" sz="1800" dirty="0" err="1">
                <a:latin typeface="Consolas" panose="020B0609020204030204" pitchFamily="49" charset="0"/>
              </a:rPr>
              <a:t>R.id.listview</a:t>
            </a:r>
            <a:r>
              <a:rPr lang="en-US" sz="1800" dirty="0">
                <a:latin typeface="Consolas" panose="020B0609020204030204" pitchFamily="49" charset="0"/>
              </a:rPr>
              <a:t>);</a:t>
            </a:r>
          </a:p>
          <a:p>
            <a:pPr marL="0" indent="0">
              <a:buNone/>
            </a:pPr>
            <a:r>
              <a:rPr lang="en-US" sz="1800" dirty="0">
                <a:latin typeface="Consolas" panose="020B0609020204030204" pitchFamily="49" charset="0"/>
              </a:rPr>
              <a:t>        String[] entries = </a:t>
            </a:r>
            <a:r>
              <a:rPr lang="en-US" sz="1800" dirty="0" err="1">
                <a:latin typeface="Consolas" panose="020B0609020204030204" pitchFamily="49" charset="0"/>
              </a:rPr>
              <a:t>getResources</a:t>
            </a:r>
            <a:r>
              <a:rPr lang="en-US" sz="1800" dirty="0">
                <a:latin typeface="Consolas" panose="020B0609020204030204" pitchFamily="49" charset="0"/>
              </a:rPr>
              <a:t>().</a:t>
            </a:r>
            <a:r>
              <a:rPr lang="en-US" sz="1800" dirty="0" err="1">
                <a:latin typeface="Consolas" panose="020B0609020204030204" pitchFamily="49" charset="0"/>
              </a:rPr>
              <a:t>getStringArray</a:t>
            </a:r>
            <a:r>
              <a:rPr lang="en-US" sz="1800" dirty="0">
                <a:latin typeface="Consolas" panose="020B0609020204030204" pitchFamily="49" charset="0"/>
              </a:rPr>
              <a:t>(</a:t>
            </a:r>
            <a:r>
              <a:rPr lang="en-US" sz="1800" dirty="0" err="1">
                <a:latin typeface="Consolas" panose="020B0609020204030204" pitchFamily="49" charset="0"/>
              </a:rPr>
              <a:t>R.array.animals</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ArrayAdapter</a:t>
            </a:r>
            <a:r>
              <a:rPr lang="en-US" sz="1800" dirty="0">
                <a:latin typeface="Consolas" panose="020B0609020204030204" pitchFamily="49" charset="0"/>
              </a:rPr>
              <a:t>&lt;String&gt; </a:t>
            </a:r>
            <a:r>
              <a:rPr lang="en-US" sz="1800" dirty="0" err="1">
                <a:latin typeface="Consolas" panose="020B0609020204030204" pitchFamily="49" charset="0"/>
              </a:rPr>
              <a:t>arrayAdapter</a:t>
            </a:r>
            <a:r>
              <a:rPr lang="en-US" sz="1800" dirty="0">
                <a:latin typeface="Consolas" panose="020B0609020204030204" pitchFamily="49" charset="0"/>
              </a:rPr>
              <a:t> = new </a:t>
            </a:r>
            <a:r>
              <a:rPr lang="en-US" sz="1800" dirty="0" err="1">
                <a:latin typeface="Consolas" panose="020B0609020204030204" pitchFamily="49" charset="0"/>
              </a:rPr>
              <a:t>ArrayAdapter</a:t>
            </a:r>
            <a:r>
              <a:rPr lang="en-US" sz="1800" dirty="0">
                <a:latin typeface="Consolas" panose="020B0609020204030204" pitchFamily="49" charset="0"/>
              </a:rPr>
              <a:t>&lt;String</a:t>
            </a:r>
            <a:r>
              <a:rPr lang="en-US" sz="1800" dirty="0" smtClean="0">
                <a:latin typeface="Consolas" panose="020B0609020204030204" pitchFamily="49" charset="0"/>
              </a:rPr>
              <a:t>&gt;(</a:t>
            </a:r>
            <a:br>
              <a:rPr lang="en-US" sz="1800" dirty="0" smtClean="0">
                <a:latin typeface="Consolas" panose="020B0609020204030204" pitchFamily="49" charset="0"/>
              </a:rPr>
            </a:br>
            <a:r>
              <a:rPr lang="en-US" sz="1800" dirty="0" smtClean="0">
                <a:latin typeface="Consolas" panose="020B0609020204030204" pitchFamily="49" charset="0"/>
              </a:rPr>
              <a:t>                this</a:t>
            </a:r>
            <a:r>
              <a:rPr lang="en-US" sz="1800" dirty="0">
                <a:latin typeface="Consolas" panose="020B0609020204030204" pitchFamily="49" charset="0"/>
              </a:rPr>
              <a:t>, android.R.layout.simple_list_item_1, entries);</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listView.setAdapter</a:t>
            </a:r>
            <a:r>
              <a:rPr lang="en-US" sz="1800" dirty="0">
                <a:latin typeface="Consolas" panose="020B0609020204030204" pitchFamily="49" charset="0"/>
              </a:rPr>
              <a:t>(</a:t>
            </a:r>
            <a:r>
              <a:rPr lang="en-US" sz="1800" dirty="0" err="1">
                <a:latin typeface="Consolas" panose="020B0609020204030204" pitchFamily="49" charset="0"/>
              </a:rPr>
              <a:t>arrayAdapter</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a:t>
            </a:r>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6" name="Title 1"/>
          <p:cNvSpPr txBox="1">
            <a:spLocks/>
          </p:cNvSpPr>
          <p:nvPr/>
        </p:nvSpPr>
        <p:spPr>
          <a:xfrm>
            <a:off x="609600" y="274638"/>
            <a:ext cx="2750096"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1" kern="1200">
                <a:solidFill>
                  <a:schemeClr val="bg1"/>
                </a:solidFill>
                <a:latin typeface="+mn-lt"/>
                <a:ea typeface="+mj-ea"/>
                <a:cs typeface="+mj-cs"/>
              </a:defRPr>
            </a:lvl1pPr>
          </a:lstStyle>
          <a:p>
            <a:pPr algn="l"/>
            <a:r>
              <a:rPr lang="en-US" dirty="0" smtClean="0"/>
              <a:t>04.01</a:t>
            </a:r>
            <a:endParaRPr lang="en-US" dirty="0"/>
          </a:p>
        </p:txBody>
      </p:sp>
    </p:spTree>
    <p:extLst>
      <p:ext uri="{BB962C8B-B14F-4D97-AF65-F5344CB8AC3E}">
        <p14:creationId xmlns:p14="http://schemas.microsoft.com/office/powerpoint/2010/main" val="3751848352"/>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a:xfrm>
            <a:off x="609600" y="1417638"/>
            <a:ext cx="10972800" cy="5251722"/>
          </a:xfrm>
        </p:spPr>
        <p:txBody>
          <a:bodyPr>
            <a:normAutofit/>
          </a:bodyPr>
          <a:lstStyle/>
          <a:p>
            <a:pPr marL="0" indent="0">
              <a:buNone/>
            </a:pPr>
            <a:r>
              <a:rPr lang="en-US" sz="1800" dirty="0">
                <a:latin typeface="Consolas" panose="020B0609020204030204" pitchFamily="49" charset="0"/>
              </a:rPr>
              <a:t>public class </a:t>
            </a:r>
            <a:r>
              <a:rPr lang="en-US" sz="1800" dirty="0" err="1">
                <a:latin typeface="Consolas" panose="020B0609020204030204" pitchFamily="49" charset="0"/>
              </a:rPr>
              <a:t>ListViewActivity</a:t>
            </a:r>
            <a:r>
              <a:rPr lang="en-US" sz="1800" dirty="0">
                <a:latin typeface="Consolas" panose="020B0609020204030204" pitchFamily="49" charset="0"/>
              </a:rPr>
              <a:t> extends </a:t>
            </a:r>
            <a:r>
              <a:rPr lang="en-US" sz="1800" dirty="0" err="1">
                <a:latin typeface="Consolas" panose="020B0609020204030204" pitchFamily="49" charset="0"/>
              </a:rPr>
              <a:t>ListActivity</a:t>
            </a:r>
            <a:r>
              <a:rPr lang="en-US" sz="1800" dirty="0">
                <a:latin typeface="Consolas" panose="020B0609020204030204" pitchFamily="49" charset="0"/>
              </a:rPr>
              <a:t> {</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a:t>
            </a:r>
            <a:r>
              <a:rPr lang="en-US" sz="1800" dirty="0" smtClean="0">
                <a:latin typeface="Consolas" panose="020B0609020204030204" pitchFamily="49" charset="0"/>
              </a:rPr>
              <a:t>@</a:t>
            </a:r>
            <a:r>
              <a:rPr lang="en-US" sz="1800" dirty="0">
                <a:latin typeface="Consolas" panose="020B0609020204030204" pitchFamily="49" charset="0"/>
              </a:rPr>
              <a:t>Override</a:t>
            </a:r>
          </a:p>
          <a:p>
            <a:pPr marL="0" indent="0">
              <a:buNone/>
            </a:pPr>
            <a:r>
              <a:rPr lang="en-US" sz="1800" dirty="0">
                <a:latin typeface="Consolas" panose="020B0609020204030204" pitchFamily="49" charset="0"/>
              </a:rPr>
              <a:t>    protected void </a:t>
            </a:r>
            <a:r>
              <a:rPr lang="en-US" sz="1800" dirty="0" err="1">
                <a:latin typeface="Consolas" panose="020B0609020204030204" pitchFamily="49" charset="0"/>
              </a:rPr>
              <a:t>onCreate</a:t>
            </a:r>
            <a:r>
              <a:rPr lang="en-US" sz="1800" dirty="0">
                <a:latin typeface="Consolas" panose="020B0609020204030204" pitchFamily="49" charset="0"/>
              </a:rPr>
              <a:t>(Bundle </a:t>
            </a:r>
            <a:r>
              <a:rPr lang="en-US" sz="1800" dirty="0" err="1">
                <a:latin typeface="Consolas" panose="020B0609020204030204" pitchFamily="49" charset="0"/>
              </a:rPr>
              <a:t>savedInstanceState</a:t>
            </a:r>
            <a:r>
              <a:rPr lang="en-US" sz="1800" dirty="0">
                <a:latin typeface="Consolas" panose="020B0609020204030204" pitchFamily="49" charset="0"/>
              </a:rPr>
              <a:t>) {</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super.onCreate</a:t>
            </a:r>
            <a:r>
              <a:rPr lang="en-US" sz="1800" dirty="0">
                <a:latin typeface="Consolas" panose="020B0609020204030204" pitchFamily="49" charset="0"/>
              </a:rPr>
              <a:t>(</a:t>
            </a:r>
            <a:r>
              <a:rPr lang="en-US" sz="1800" dirty="0" err="1">
                <a:latin typeface="Consolas" panose="020B0609020204030204" pitchFamily="49" charset="0"/>
              </a:rPr>
              <a:t>savedInstanceState</a:t>
            </a:r>
            <a:r>
              <a:rPr lang="en-US" sz="1800" dirty="0">
                <a:latin typeface="Consolas" panose="020B0609020204030204" pitchFamily="49" charset="0"/>
              </a:rPr>
              <a:t>);</a:t>
            </a:r>
          </a:p>
          <a:p>
            <a:pPr marL="0" indent="0">
              <a:buNone/>
            </a:pPr>
            <a:r>
              <a:rPr lang="en-US" sz="1800" dirty="0">
                <a:latin typeface="Consolas" panose="020B0609020204030204" pitchFamily="49" charset="0"/>
              </a:rPr>
              <a:t>        String[] entries = </a:t>
            </a:r>
            <a:r>
              <a:rPr lang="en-US" sz="1800" dirty="0" err="1">
                <a:latin typeface="Consolas" panose="020B0609020204030204" pitchFamily="49" charset="0"/>
              </a:rPr>
              <a:t>getResources</a:t>
            </a:r>
            <a:r>
              <a:rPr lang="en-US" sz="1800" dirty="0">
                <a:latin typeface="Consolas" panose="020B0609020204030204" pitchFamily="49" charset="0"/>
              </a:rPr>
              <a:t>().</a:t>
            </a:r>
            <a:r>
              <a:rPr lang="en-US" sz="1800" dirty="0" err="1">
                <a:latin typeface="Consolas" panose="020B0609020204030204" pitchFamily="49" charset="0"/>
              </a:rPr>
              <a:t>getStringArray</a:t>
            </a:r>
            <a:r>
              <a:rPr lang="en-US" sz="1800" dirty="0">
                <a:latin typeface="Consolas" panose="020B0609020204030204" pitchFamily="49" charset="0"/>
              </a:rPr>
              <a:t>(</a:t>
            </a:r>
            <a:r>
              <a:rPr lang="en-US" sz="1800" dirty="0" err="1">
                <a:latin typeface="Consolas" panose="020B0609020204030204" pitchFamily="49" charset="0"/>
              </a:rPr>
              <a:t>R.array.animals</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ArrayAdapter</a:t>
            </a:r>
            <a:r>
              <a:rPr lang="en-US" sz="1800" dirty="0">
                <a:latin typeface="Consolas" panose="020B0609020204030204" pitchFamily="49" charset="0"/>
              </a:rPr>
              <a:t>&lt;String&gt; </a:t>
            </a:r>
            <a:r>
              <a:rPr lang="en-US" sz="1800" dirty="0" err="1">
                <a:latin typeface="Consolas" panose="020B0609020204030204" pitchFamily="49" charset="0"/>
              </a:rPr>
              <a:t>arrayAdapter</a:t>
            </a:r>
            <a:r>
              <a:rPr lang="en-US" sz="1800" dirty="0">
                <a:latin typeface="Consolas" panose="020B0609020204030204" pitchFamily="49" charset="0"/>
              </a:rPr>
              <a:t> = new </a:t>
            </a:r>
            <a:r>
              <a:rPr lang="en-US" sz="1800" dirty="0" err="1">
                <a:latin typeface="Consolas" panose="020B0609020204030204" pitchFamily="49" charset="0"/>
              </a:rPr>
              <a:t>ArrayAdapter</a:t>
            </a:r>
            <a:r>
              <a:rPr lang="en-US" sz="1800" dirty="0">
                <a:latin typeface="Consolas" panose="020B0609020204030204" pitchFamily="49" charset="0"/>
              </a:rPr>
              <a:t>&lt;String</a:t>
            </a:r>
            <a:r>
              <a:rPr lang="en-US" sz="1800" dirty="0" smtClean="0">
                <a:latin typeface="Consolas" panose="020B0609020204030204" pitchFamily="49" charset="0"/>
              </a:rPr>
              <a:t>&gt;(</a:t>
            </a:r>
            <a:br>
              <a:rPr lang="en-US" sz="1800" dirty="0" smtClean="0">
                <a:latin typeface="Consolas" panose="020B0609020204030204" pitchFamily="49" charset="0"/>
              </a:rPr>
            </a:br>
            <a:r>
              <a:rPr lang="en-US" sz="1800" dirty="0" smtClean="0">
                <a:latin typeface="Consolas" panose="020B0609020204030204" pitchFamily="49" charset="0"/>
              </a:rPr>
              <a:t>                this</a:t>
            </a:r>
            <a:r>
              <a:rPr lang="en-US" sz="1800" dirty="0">
                <a:latin typeface="Consolas" panose="020B0609020204030204" pitchFamily="49" charset="0"/>
              </a:rPr>
              <a:t>, android.R.layout.simple_list_item_1, entries);</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getListView</a:t>
            </a:r>
            <a:r>
              <a:rPr lang="en-US" sz="1800" dirty="0">
                <a:latin typeface="Consolas" panose="020B0609020204030204" pitchFamily="49" charset="0"/>
              </a:rPr>
              <a:t>().</a:t>
            </a:r>
            <a:r>
              <a:rPr lang="en-US" sz="1800" dirty="0" err="1">
                <a:latin typeface="Consolas" panose="020B0609020204030204" pitchFamily="49" charset="0"/>
              </a:rPr>
              <a:t>setAdapter</a:t>
            </a:r>
            <a:r>
              <a:rPr lang="en-US" sz="1800" dirty="0">
                <a:latin typeface="Consolas" panose="020B0609020204030204" pitchFamily="49" charset="0"/>
              </a:rPr>
              <a:t>(</a:t>
            </a:r>
            <a:r>
              <a:rPr lang="en-US" sz="1800" dirty="0" err="1">
                <a:latin typeface="Consolas" panose="020B0609020204030204" pitchFamily="49" charset="0"/>
              </a:rPr>
              <a:t>arrayAdapter</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a:t>
            </a:r>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6" name="Title 1"/>
          <p:cNvSpPr txBox="1">
            <a:spLocks/>
          </p:cNvSpPr>
          <p:nvPr/>
        </p:nvSpPr>
        <p:spPr>
          <a:xfrm>
            <a:off x="609600" y="274638"/>
            <a:ext cx="2750096"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1" kern="1200">
                <a:solidFill>
                  <a:schemeClr val="bg1"/>
                </a:solidFill>
                <a:latin typeface="+mn-lt"/>
                <a:ea typeface="+mj-ea"/>
                <a:cs typeface="+mj-cs"/>
              </a:defRPr>
            </a:lvl1pPr>
          </a:lstStyle>
          <a:p>
            <a:pPr algn="l"/>
            <a:r>
              <a:rPr lang="en-US" dirty="0" smtClean="0"/>
              <a:t>04.02</a:t>
            </a:r>
            <a:endParaRPr lang="en-US" dirty="0"/>
          </a:p>
        </p:txBody>
      </p:sp>
    </p:spTree>
    <p:extLst>
      <p:ext uri="{BB962C8B-B14F-4D97-AF65-F5344CB8AC3E}">
        <p14:creationId xmlns:p14="http://schemas.microsoft.com/office/powerpoint/2010/main" val="228486642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p:txBody>
          <a:bodyPr/>
          <a:lstStyle/>
          <a:p>
            <a:r>
              <a:rPr lang="en-US" dirty="0" smtClean="0"/>
              <a:t>Custom adapters</a:t>
            </a:r>
          </a:p>
          <a:p>
            <a:pPr lvl="1"/>
            <a:r>
              <a:rPr lang="en-US" dirty="0" err="1" smtClean="0"/>
              <a:t>CustomAdapter</a:t>
            </a:r>
            <a:r>
              <a:rPr lang="en-US" dirty="0" smtClean="0"/>
              <a:t> extends </a:t>
            </a:r>
            <a:r>
              <a:rPr lang="en-US" dirty="0" err="1" smtClean="0"/>
              <a:t>BaseAdapter</a:t>
            </a:r>
            <a:endParaRPr lang="en-US" dirty="0" smtClean="0"/>
          </a:p>
          <a:p>
            <a:r>
              <a:rPr lang="en-US" dirty="0" smtClean="0"/>
              <a:t>Android Studio’s auto-completion</a:t>
            </a:r>
          </a:p>
          <a:p>
            <a:r>
              <a:rPr lang="en-US" dirty="0" smtClean="0"/>
              <a:t>Using the </a:t>
            </a:r>
            <a:r>
              <a:rPr lang="en-US" dirty="0" err="1" smtClean="0"/>
              <a:t>LayoutInflater</a:t>
            </a:r>
            <a:endParaRPr lang="en-US" dirty="0" smtClean="0"/>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769341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System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00316" y="1129011"/>
            <a:ext cx="3591368" cy="5468342"/>
          </a:xfrm>
        </p:spPr>
      </p:pic>
    </p:spTree>
    <p:extLst>
      <p:ext uri="{BB962C8B-B14F-4D97-AF65-F5344CB8AC3E}">
        <p14:creationId xmlns:p14="http://schemas.microsoft.com/office/powerpoint/2010/main" val="4102848162"/>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a:xfrm>
            <a:off x="609600" y="1417638"/>
            <a:ext cx="10972800" cy="5251722"/>
          </a:xfrm>
        </p:spPr>
        <p:txBody>
          <a:bodyPr>
            <a:normAutofit/>
          </a:bodyPr>
          <a:lstStyle/>
          <a:p>
            <a:pPr marL="0" indent="0">
              <a:buNone/>
            </a:pPr>
            <a:r>
              <a:rPr lang="en-US" sz="1800" dirty="0">
                <a:latin typeface="Consolas" panose="020B0609020204030204" pitchFamily="49" charset="0"/>
              </a:rPr>
              <a:t>public class </a:t>
            </a:r>
            <a:r>
              <a:rPr lang="en-US" sz="1800" dirty="0" err="1">
                <a:latin typeface="Consolas" panose="020B0609020204030204" pitchFamily="49" charset="0"/>
              </a:rPr>
              <a:t>CustomAdapter</a:t>
            </a:r>
            <a:r>
              <a:rPr lang="en-US" sz="1800" dirty="0">
                <a:latin typeface="Consolas" panose="020B0609020204030204" pitchFamily="49" charset="0"/>
              </a:rPr>
              <a:t> extends </a:t>
            </a:r>
            <a:r>
              <a:rPr lang="en-US" sz="1800" dirty="0" err="1">
                <a:latin typeface="Consolas" panose="020B0609020204030204" pitchFamily="49" charset="0"/>
              </a:rPr>
              <a:t>BaseAdapter</a:t>
            </a:r>
            <a:r>
              <a:rPr lang="en-US" sz="1800" dirty="0">
                <a:latin typeface="Consolas" panose="020B0609020204030204" pitchFamily="49" charset="0"/>
              </a:rPr>
              <a:t> {</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private final Context </a:t>
            </a:r>
            <a:r>
              <a:rPr lang="en-US" sz="1800" dirty="0" err="1">
                <a:latin typeface="Consolas" panose="020B0609020204030204" pitchFamily="49" charset="0"/>
              </a:rPr>
              <a:t>mContext</a:t>
            </a:r>
            <a:r>
              <a:rPr lang="en-US" sz="1800" dirty="0">
                <a:latin typeface="Consolas" panose="020B0609020204030204" pitchFamily="49" charset="0"/>
              </a:rPr>
              <a:t>;</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private final List&lt;Animal&gt; </a:t>
            </a:r>
            <a:r>
              <a:rPr lang="en-US" sz="1800" dirty="0" err="1">
                <a:latin typeface="Consolas" panose="020B0609020204030204" pitchFamily="49" charset="0"/>
              </a:rPr>
              <a:t>mData</a:t>
            </a:r>
            <a:r>
              <a:rPr lang="en-US" sz="1800" dirty="0">
                <a:latin typeface="Consolas" panose="020B0609020204030204" pitchFamily="49" charset="0"/>
              </a:rPr>
              <a:t> = new </a:t>
            </a:r>
            <a:r>
              <a:rPr lang="en-US" sz="1800" dirty="0" err="1">
                <a:latin typeface="Consolas" panose="020B0609020204030204" pitchFamily="49" charset="0"/>
              </a:rPr>
              <a:t>ArrayList</a:t>
            </a:r>
            <a:r>
              <a:rPr lang="en-US" sz="1800" dirty="0">
                <a:latin typeface="Consolas" panose="020B0609020204030204" pitchFamily="49" charset="0"/>
              </a:rPr>
              <a:t>&lt;Animal&gt;();</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public </a:t>
            </a:r>
            <a:r>
              <a:rPr lang="en-US" sz="1800" dirty="0" err="1">
                <a:latin typeface="Consolas" panose="020B0609020204030204" pitchFamily="49" charset="0"/>
              </a:rPr>
              <a:t>CustomAdapter</a:t>
            </a:r>
            <a:r>
              <a:rPr lang="en-US" sz="1800" dirty="0">
                <a:latin typeface="Consolas" panose="020B0609020204030204" pitchFamily="49" charset="0"/>
              </a:rPr>
              <a:t>(Context context) {</a:t>
            </a:r>
          </a:p>
          <a:p>
            <a:pPr marL="0" indent="0">
              <a:buNone/>
            </a:pPr>
            <a:r>
              <a:rPr lang="en-US" sz="1800" dirty="0" smtClean="0">
                <a:latin typeface="Consolas" panose="020B0609020204030204" pitchFamily="49" charset="0"/>
              </a:rPr>
              <a:t>        </a:t>
            </a:r>
            <a:r>
              <a:rPr lang="en-US" sz="1800" dirty="0" err="1" smtClean="0">
                <a:latin typeface="Consolas" panose="020B0609020204030204" pitchFamily="49" charset="0"/>
              </a:rPr>
              <a:t>mContext</a:t>
            </a:r>
            <a:r>
              <a:rPr lang="en-US" sz="1800" dirty="0" smtClean="0">
                <a:latin typeface="Consolas" panose="020B0609020204030204" pitchFamily="49" charset="0"/>
              </a:rPr>
              <a:t> </a:t>
            </a:r>
            <a:r>
              <a:rPr lang="en-US" sz="1800" dirty="0">
                <a:latin typeface="Consolas" panose="020B0609020204030204" pitchFamily="49" charset="0"/>
              </a:rPr>
              <a:t>= context;</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mData.add</a:t>
            </a:r>
            <a:r>
              <a:rPr lang="en-US" sz="1800" dirty="0">
                <a:latin typeface="Consolas" panose="020B0609020204030204" pitchFamily="49" charset="0"/>
              </a:rPr>
              <a:t>(new Animal</a:t>
            </a:r>
            <a:r>
              <a:rPr lang="en-US" sz="1800" dirty="0" smtClean="0">
                <a:latin typeface="Consolas" panose="020B0609020204030204" pitchFamily="49" charset="0"/>
              </a:rPr>
              <a:t>(</a:t>
            </a:r>
            <a:br>
              <a:rPr lang="en-US" sz="1800" dirty="0" smtClean="0">
                <a:latin typeface="Consolas" panose="020B0609020204030204" pitchFamily="49" charset="0"/>
              </a:rPr>
            </a:br>
            <a:r>
              <a:rPr lang="en-US" sz="1800" dirty="0" smtClean="0">
                <a:latin typeface="Consolas" panose="020B0609020204030204" pitchFamily="49" charset="0"/>
              </a:rPr>
              <a:t>            "</a:t>
            </a:r>
            <a:r>
              <a:rPr lang="en-US" sz="1800" dirty="0">
                <a:latin typeface="Consolas" panose="020B0609020204030204" pitchFamily="49" charset="0"/>
              </a:rPr>
              <a:t>Bear</a:t>
            </a:r>
            <a:r>
              <a:rPr lang="en-US" sz="1800" dirty="0" smtClean="0">
                <a:latin typeface="Consolas" panose="020B0609020204030204" pitchFamily="49" charset="0"/>
              </a:rPr>
              <a:t>",</a:t>
            </a:r>
            <a:r>
              <a:rPr lang="en-US" sz="1800" dirty="0">
                <a:latin typeface="Consolas" panose="020B0609020204030204" pitchFamily="49" charset="0"/>
              </a:rPr>
              <a:t/>
            </a:r>
            <a:br>
              <a:rPr lang="en-US" sz="1800" dirty="0">
                <a:latin typeface="Consolas" panose="020B0609020204030204" pitchFamily="49" charset="0"/>
              </a:rPr>
            </a:br>
            <a:r>
              <a:rPr lang="en-US" sz="1800" dirty="0" smtClean="0">
                <a:latin typeface="Consolas" panose="020B0609020204030204" pitchFamily="49" charset="0"/>
              </a:rPr>
              <a:t>            </a:t>
            </a:r>
            <a:r>
              <a:rPr lang="en-US" sz="1800" dirty="0">
                <a:latin typeface="Consolas" panose="020B0609020204030204" pitchFamily="49" charset="0"/>
              </a:rPr>
              <a:t>"Mammal</a:t>
            </a:r>
            <a:r>
              <a:rPr lang="en-US" sz="1800" dirty="0" smtClean="0">
                <a:latin typeface="Consolas" panose="020B0609020204030204" pitchFamily="49" charset="0"/>
              </a:rPr>
              <a:t>",</a:t>
            </a:r>
            <a:br>
              <a:rPr lang="en-US" sz="1800" dirty="0" smtClean="0">
                <a:latin typeface="Consolas" panose="020B0609020204030204" pitchFamily="49" charset="0"/>
              </a:rPr>
            </a:br>
            <a:r>
              <a:rPr lang="en-US" sz="1800" dirty="0" smtClean="0">
                <a:latin typeface="Consolas" panose="020B0609020204030204" pitchFamily="49" charset="0"/>
              </a:rPr>
              <a:t>            </a:t>
            </a:r>
            <a:r>
              <a:rPr lang="en-US" sz="1800" dirty="0" err="1" smtClean="0">
                <a:latin typeface="Consolas" panose="020B0609020204030204" pitchFamily="49" charset="0"/>
              </a:rPr>
              <a:t>R.drawable.bear_thumb</a:t>
            </a:r>
            <a:r>
              <a:rPr lang="en-US" sz="1800" dirty="0" smtClean="0">
                <a:latin typeface="Consolas" panose="020B0609020204030204" pitchFamily="49" charset="0"/>
              </a:rPr>
              <a:t>,</a:t>
            </a:r>
            <a:br>
              <a:rPr lang="en-US" sz="1800" dirty="0" smtClean="0">
                <a:latin typeface="Consolas" panose="020B0609020204030204" pitchFamily="49" charset="0"/>
              </a:rPr>
            </a:br>
            <a:r>
              <a:rPr lang="en-US" sz="1800" dirty="0" smtClean="0">
                <a:latin typeface="Consolas" panose="020B0609020204030204" pitchFamily="49" charset="0"/>
              </a:rPr>
              <a:t>            </a:t>
            </a:r>
            <a:r>
              <a:rPr lang="en-US" sz="1800" dirty="0" err="1" smtClean="0">
                <a:latin typeface="Consolas" panose="020B0609020204030204" pitchFamily="49" charset="0"/>
              </a:rPr>
              <a:t>R.drawable.bear</a:t>
            </a:r>
            <a:r>
              <a:rPr lang="en-US" sz="1800" dirty="0" smtClean="0">
                <a:latin typeface="Consolas" panose="020B0609020204030204" pitchFamily="49" charset="0"/>
              </a:rPr>
              <a:t>,</a:t>
            </a:r>
            <a:br>
              <a:rPr lang="en-US" sz="1800" dirty="0" smtClean="0">
                <a:latin typeface="Consolas" panose="020B0609020204030204" pitchFamily="49" charset="0"/>
              </a:rPr>
            </a:br>
            <a:r>
              <a:rPr lang="en-US" sz="1800" dirty="0" smtClean="0">
                <a:latin typeface="Consolas" panose="020B0609020204030204" pitchFamily="49" charset="0"/>
              </a:rPr>
              <a:t>            "</a:t>
            </a:r>
            <a:r>
              <a:rPr lang="en-US" sz="1800" dirty="0">
                <a:latin typeface="Consolas" panose="020B0609020204030204" pitchFamily="49" charset="0"/>
              </a:rPr>
              <a:t>http://a-z-animals.com/animals/bear</a:t>
            </a:r>
            <a:r>
              <a:rPr lang="en-US" sz="1800" dirty="0" smtClean="0">
                <a:latin typeface="Consolas" panose="020B0609020204030204" pitchFamily="49" charset="0"/>
              </a:rPr>
              <a:t>/"));</a:t>
            </a:r>
          </a:p>
          <a:p>
            <a:pPr marL="0" indent="0">
              <a:buNone/>
            </a:pPr>
            <a:r>
              <a:rPr lang="en-US" sz="1800" dirty="0">
                <a:latin typeface="Consolas" panose="020B0609020204030204" pitchFamily="49" charset="0"/>
              </a:rPr>
              <a:t> </a:t>
            </a:r>
            <a:r>
              <a:rPr lang="en-US" sz="1800" dirty="0" smtClean="0">
                <a:latin typeface="Consolas" panose="020B0609020204030204" pitchFamily="49" charset="0"/>
              </a:rPr>
              <a:t>       …</a:t>
            </a:r>
          </a:p>
          <a:p>
            <a:pPr marL="0" indent="0">
              <a:buNone/>
            </a:pPr>
            <a:r>
              <a:rPr lang="en-US" sz="1800" dirty="0" smtClean="0">
                <a:latin typeface="Consolas" panose="020B0609020204030204" pitchFamily="49" charset="0"/>
              </a:rPr>
              <a:t>    }</a:t>
            </a:r>
            <a:endParaRPr lang="en-US" sz="1800" dirty="0">
              <a:latin typeface="Consolas" panose="020B0609020204030204" pitchFamily="49" charset="0"/>
            </a:endParaRPr>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10" name="Title 1"/>
          <p:cNvSpPr txBox="1">
            <a:spLocks/>
          </p:cNvSpPr>
          <p:nvPr/>
        </p:nvSpPr>
        <p:spPr>
          <a:xfrm>
            <a:off x="609600" y="274638"/>
            <a:ext cx="2750096"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1" kern="1200">
                <a:solidFill>
                  <a:schemeClr val="bg1"/>
                </a:solidFill>
                <a:latin typeface="+mn-lt"/>
                <a:ea typeface="+mj-ea"/>
                <a:cs typeface="+mj-cs"/>
              </a:defRPr>
            </a:lvl1pPr>
          </a:lstStyle>
          <a:p>
            <a:pPr algn="l"/>
            <a:r>
              <a:rPr lang="en-US" dirty="0" smtClean="0"/>
              <a:t>04.03</a:t>
            </a:r>
            <a:endParaRPr lang="en-US" dirty="0"/>
          </a:p>
        </p:txBody>
      </p:sp>
    </p:spTree>
    <p:extLst>
      <p:ext uri="{BB962C8B-B14F-4D97-AF65-F5344CB8AC3E}">
        <p14:creationId xmlns:p14="http://schemas.microsoft.com/office/powerpoint/2010/main" val="879511118"/>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a:xfrm>
            <a:off x="609600" y="1417638"/>
            <a:ext cx="10972800" cy="5251722"/>
          </a:xfrm>
        </p:spPr>
        <p:txBody>
          <a:bodyPr>
            <a:normAutofit/>
          </a:bodyPr>
          <a:lstStyle/>
          <a:p>
            <a:pPr marL="0" indent="0">
              <a:buNone/>
            </a:pPr>
            <a:r>
              <a:rPr lang="en-US" sz="1800" dirty="0" smtClean="0">
                <a:latin typeface="Consolas" panose="020B0609020204030204" pitchFamily="49" charset="0"/>
              </a:rPr>
              <a:t>    </a:t>
            </a:r>
            <a:r>
              <a:rPr lang="en-US" sz="1800" dirty="0">
                <a:latin typeface="Consolas" panose="020B0609020204030204" pitchFamily="49" charset="0"/>
              </a:rPr>
              <a:t>@Override</a:t>
            </a:r>
          </a:p>
          <a:p>
            <a:pPr marL="0" indent="0">
              <a:buNone/>
            </a:pPr>
            <a:r>
              <a:rPr lang="en-US" sz="1800" dirty="0">
                <a:latin typeface="Consolas" panose="020B0609020204030204" pitchFamily="49" charset="0"/>
              </a:rPr>
              <a:t>    public </a:t>
            </a:r>
            <a:r>
              <a:rPr lang="en-US" sz="1800" dirty="0" err="1">
                <a:latin typeface="Consolas" panose="020B0609020204030204" pitchFamily="49" charset="0"/>
              </a:rPr>
              <a:t>int</a:t>
            </a:r>
            <a:r>
              <a:rPr lang="en-US" sz="1800" dirty="0">
                <a:latin typeface="Consolas" panose="020B0609020204030204" pitchFamily="49" charset="0"/>
              </a:rPr>
              <a:t> </a:t>
            </a:r>
            <a:r>
              <a:rPr lang="en-US" sz="1800" dirty="0" err="1">
                <a:latin typeface="Consolas" panose="020B0609020204030204" pitchFamily="49" charset="0"/>
              </a:rPr>
              <a:t>getCount</a:t>
            </a:r>
            <a:r>
              <a:rPr lang="en-US" sz="1800" dirty="0">
                <a:latin typeface="Consolas" panose="020B0609020204030204" pitchFamily="49" charset="0"/>
              </a:rPr>
              <a:t>() {</a:t>
            </a:r>
          </a:p>
          <a:p>
            <a:pPr marL="0" indent="0">
              <a:buNone/>
            </a:pPr>
            <a:r>
              <a:rPr lang="en-US" sz="1800" dirty="0">
                <a:latin typeface="Consolas" panose="020B0609020204030204" pitchFamily="49" charset="0"/>
              </a:rPr>
              <a:t>        return </a:t>
            </a:r>
            <a:r>
              <a:rPr lang="en-US" sz="1800" dirty="0" err="1">
                <a:latin typeface="Consolas" panose="020B0609020204030204" pitchFamily="49" charset="0"/>
              </a:rPr>
              <a:t>mData.size</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@Override</a:t>
            </a:r>
          </a:p>
          <a:p>
            <a:pPr marL="0" indent="0">
              <a:buNone/>
            </a:pPr>
            <a:r>
              <a:rPr lang="en-US" sz="1800" dirty="0">
                <a:latin typeface="Consolas" panose="020B0609020204030204" pitchFamily="49" charset="0"/>
              </a:rPr>
              <a:t>    public Object </a:t>
            </a:r>
            <a:r>
              <a:rPr lang="en-US" sz="1800" dirty="0" err="1">
                <a:latin typeface="Consolas" panose="020B0609020204030204" pitchFamily="49" charset="0"/>
              </a:rPr>
              <a:t>getItem</a:t>
            </a:r>
            <a:r>
              <a:rPr lang="en-US" sz="1800" dirty="0">
                <a:latin typeface="Consolas" panose="020B0609020204030204" pitchFamily="49" charset="0"/>
              </a:rPr>
              <a:t>(</a:t>
            </a:r>
            <a:r>
              <a:rPr lang="en-US" sz="1800" dirty="0" err="1">
                <a:latin typeface="Consolas" panose="020B0609020204030204" pitchFamily="49" charset="0"/>
              </a:rPr>
              <a:t>int</a:t>
            </a:r>
            <a:r>
              <a:rPr lang="en-US" sz="1800" dirty="0">
                <a:latin typeface="Consolas" panose="020B0609020204030204" pitchFamily="49" charset="0"/>
              </a:rPr>
              <a:t> position) {</a:t>
            </a:r>
          </a:p>
          <a:p>
            <a:pPr marL="0" indent="0">
              <a:buNone/>
            </a:pPr>
            <a:r>
              <a:rPr lang="en-US" sz="1800" dirty="0">
                <a:latin typeface="Consolas" panose="020B0609020204030204" pitchFamily="49" charset="0"/>
              </a:rPr>
              <a:t>        return </a:t>
            </a:r>
            <a:r>
              <a:rPr lang="en-US" sz="1800" dirty="0" err="1">
                <a:latin typeface="Consolas" panose="020B0609020204030204" pitchFamily="49" charset="0"/>
              </a:rPr>
              <a:t>mData.get</a:t>
            </a:r>
            <a:r>
              <a:rPr lang="en-US" sz="1800" dirty="0">
                <a:latin typeface="Consolas" panose="020B0609020204030204" pitchFamily="49" charset="0"/>
              </a:rPr>
              <a:t>(position);</a:t>
            </a:r>
          </a:p>
          <a:p>
            <a:pPr marL="0" indent="0">
              <a:buNone/>
            </a:pPr>
            <a:r>
              <a:rPr lang="en-US" sz="1800" dirty="0">
                <a:latin typeface="Consolas" panose="020B0609020204030204" pitchFamily="49" charset="0"/>
              </a:rPr>
              <a:t>    }</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@Override</a:t>
            </a:r>
          </a:p>
          <a:p>
            <a:pPr marL="0" indent="0">
              <a:buNone/>
            </a:pPr>
            <a:r>
              <a:rPr lang="en-US" sz="1800" dirty="0">
                <a:latin typeface="Consolas" panose="020B0609020204030204" pitchFamily="49" charset="0"/>
              </a:rPr>
              <a:t>    public long </a:t>
            </a:r>
            <a:r>
              <a:rPr lang="en-US" sz="1800" dirty="0" err="1">
                <a:latin typeface="Consolas" panose="020B0609020204030204" pitchFamily="49" charset="0"/>
              </a:rPr>
              <a:t>getItemId</a:t>
            </a:r>
            <a:r>
              <a:rPr lang="en-US" sz="1800" dirty="0">
                <a:latin typeface="Consolas" panose="020B0609020204030204" pitchFamily="49" charset="0"/>
              </a:rPr>
              <a:t>(</a:t>
            </a:r>
            <a:r>
              <a:rPr lang="en-US" sz="1800" dirty="0" err="1">
                <a:latin typeface="Consolas" panose="020B0609020204030204" pitchFamily="49" charset="0"/>
              </a:rPr>
              <a:t>int</a:t>
            </a:r>
            <a:r>
              <a:rPr lang="en-US" sz="1800" dirty="0">
                <a:latin typeface="Consolas" panose="020B0609020204030204" pitchFamily="49" charset="0"/>
              </a:rPr>
              <a:t> position) {</a:t>
            </a:r>
          </a:p>
          <a:p>
            <a:pPr marL="0" indent="0">
              <a:buNone/>
            </a:pPr>
            <a:r>
              <a:rPr lang="en-US" sz="1800" dirty="0">
                <a:latin typeface="Consolas" panose="020B0609020204030204" pitchFamily="49" charset="0"/>
              </a:rPr>
              <a:t>        return position;</a:t>
            </a:r>
          </a:p>
          <a:p>
            <a:pPr marL="0" indent="0">
              <a:buNone/>
            </a:pPr>
            <a:r>
              <a:rPr lang="en-US" sz="1800" dirty="0">
                <a:latin typeface="Consolas" panose="020B0609020204030204" pitchFamily="49" charset="0"/>
              </a:rPr>
              <a:t>    }</a:t>
            </a:r>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5" name="Title 1"/>
          <p:cNvSpPr txBox="1">
            <a:spLocks/>
          </p:cNvSpPr>
          <p:nvPr/>
        </p:nvSpPr>
        <p:spPr>
          <a:xfrm>
            <a:off x="609600" y="274638"/>
            <a:ext cx="2750096"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1" kern="1200">
                <a:solidFill>
                  <a:schemeClr val="bg1"/>
                </a:solidFill>
                <a:latin typeface="+mn-lt"/>
                <a:ea typeface="+mj-ea"/>
                <a:cs typeface="+mj-cs"/>
              </a:defRPr>
            </a:lvl1pPr>
          </a:lstStyle>
          <a:p>
            <a:pPr algn="l"/>
            <a:r>
              <a:rPr lang="en-US" dirty="0" smtClean="0"/>
              <a:t>04.03</a:t>
            </a:r>
            <a:endParaRPr lang="en-US" dirty="0"/>
          </a:p>
        </p:txBody>
      </p:sp>
    </p:spTree>
    <p:extLst>
      <p:ext uri="{BB962C8B-B14F-4D97-AF65-F5344CB8AC3E}">
        <p14:creationId xmlns:p14="http://schemas.microsoft.com/office/powerpoint/2010/main" val="208973921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a:xfrm>
            <a:off x="609600" y="1417638"/>
            <a:ext cx="10972800" cy="5251722"/>
          </a:xfrm>
        </p:spPr>
        <p:txBody>
          <a:bodyPr>
            <a:normAutofit/>
          </a:bodyPr>
          <a:lstStyle/>
          <a:p>
            <a:pPr marL="0" indent="0">
              <a:buNone/>
            </a:pPr>
            <a:r>
              <a:rPr lang="en-US" sz="1800" dirty="0" smtClean="0">
                <a:latin typeface="Consolas" panose="020B0609020204030204" pitchFamily="49" charset="0"/>
              </a:rPr>
              <a:t>    </a:t>
            </a:r>
            <a:r>
              <a:rPr lang="en-US" sz="1800" dirty="0">
                <a:latin typeface="Consolas" panose="020B0609020204030204" pitchFamily="49" charset="0"/>
              </a:rPr>
              <a:t>@Override</a:t>
            </a:r>
          </a:p>
          <a:p>
            <a:pPr marL="0" indent="0">
              <a:buNone/>
            </a:pPr>
            <a:r>
              <a:rPr lang="en-US" sz="1800" dirty="0">
                <a:latin typeface="Consolas" panose="020B0609020204030204" pitchFamily="49" charset="0"/>
              </a:rPr>
              <a:t>    public View </a:t>
            </a:r>
            <a:r>
              <a:rPr lang="en-US" sz="1800" dirty="0" err="1">
                <a:latin typeface="Consolas" panose="020B0609020204030204" pitchFamily="49" charset="0"/>
              </a:rPr>
              <a:t>getView</a:t>
            </a:r>
            <a:r>
              <a:rPr lang="en-US" sz="1800" dirty="0">
                <a:latin typeface="Consolas" panose="020B0609020204030204" pitchFamily="49" charset="0"/>
              </a:rPr>
              <a:t>(</a:t>
            </a:r>
            <a:r>
              <a:rPr lang="en-US" sz="1800" dirty="0" err="1">
                <a:latin typeface="Consolas" panose="020B0609020204030204" pitchFamily="49" charset="0"/>
              </a:rPr>
              <a:t>int</a:t>
            </a:r>
            <a:r>
              <a:rPr lang="en-US" sz="1800" dirty="0">
                <a:latin typeface="Consolas" panose="020B0609020204030204" pitchFamily="49" charset="0"/>
              </a:rPr>
              <a:t> position, View </a:t>
            </a:r>
            <a:r>
              <a:rPr lang="en-US" sz="1800" dirty="0" err="1">
                <a:latin typeface="Consolas" panose="020B0609020204030204" pitchFamily="49" charset="0"/>
              </a:rPr>
              <a:t>convertView</a:t>
            </a:r>
            <a:r>
              <a:rPr lang="en-US" sz="1800" dirty="0">
                <a:latin typeface="Consolas" panose="020B0609020204030204" pitchFamily="49" charset="0"/>
              </a:rPr>
              <a:t>, </a:t>
            </a:r>
            <a:r>
              <a:rPr lang="en-US" sz="1800" dirty="0" err="1">
                <a:latin typeface="Consolas" panose="020B0609020204030204" pitchFamily="49" charset="0"/>
              </a:rPr>
              <a:t>ViewGroup</a:t>
            </a:r>
            <a:r>
              <a:rPr lang="en-US" sz="1800" dirty="0">
                <a:latin typeface="Consolas" panose="020B0609020204030204" pitchFamily="49" charset="0"/>
              </a:rPr>
              <a:t> parent) {</a:t>
            </a:r>
          </a:p>
          <a:p>
            <a:pPr marL="0" indent="0">
              <a:buNone/>
            </a:pPr>
            <a:r>
              <a:rPr lang="en-US" sz="1800" dirty="0">
                <a:latin typeface="Consolas" panose="020B0609020204030204" pitchFamily="49" charset="0"/>
              </a:rPr>
              <a:t>        Animal </a:t>
            </a:r>
            <a:r>
              <a:rPr lang="en-US" sz="1800" dirty="0" err="1">
                <a:latin typeface="Consolas" panose="020B0609020204030204" pitchFamily="49" charset="0"/>
              </a:rPr>
              <a:t>animal</a:t>
            </a:r>
            <a:r>
              <a:rPr lang="en-US" sz="1800" dirty="0">
                <a:latin typeface="Consolas" panose="020B0609020204030204" pitchFamily="49" charset="0"/>
              </a:rPr>
              <a:t> = </a:t>
            </a:r>
            <a:r>
              <a:rPr lang="en-US" sz="1800" dirty="0" err="1">
                <a:latin typeface="Consolas" panose="020B0609020204030204" pitchFamily="49" charset="0"/>
              </a:rPr>
              <a:t>mData.get</a:t>
            </a:r>
            <a:r>
              <a:rPr lang="en-US" sz="1800" dirty="0">
                <a:latin typeface="Consolas" panose="020B0609020204030204" pitchFamily="49" charset="0"/>
              </a:rPr>
              <a:t>(position);</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if (</a:t>
            </a:r>
            <a:r>
              <a:rPr lang="en-US" sz="1800" dirty="0" err="1">
                <a:latin typeface="Consolas" panose="020B0609020204030204" pitchFamily="49" charset="0"/>
              </a:rPr>
              <a:t>convertView</a:t>
            </a:r>
            <a:r>
              <a:rPr lang="en-US" sz="1800" dirty="0">
                <a:latin typeface="Consolas" panose="020B0609020204030204" pitchFamily="49" charset="0"/>
              </a:rPr>
              <a:t> == null) {</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LayoutInflater</a:t>
            </a:r>
            <a:r>
              <a:rPr lang="en-US" sz="1800" dirty="0">
                <a:latin typeface="Consolas" panose="020B0609020204030204" pitchFamily="49" charset="0"/>
              </a:rPr>
              <a:t> </a:t>
            </a:r>
            <a:r>
              <a:rPr lang="en-US" sz="1800" dirty="0" err="1">
                <a:latin typeface="Consolas" panose="020B0609020204030204" pitchFamily="49" charset="0"/>
              </a:rPr>
              <a:t>layoutInflater</a:t>
            </a:r>
            <a:r>
              <a:rPr lang="en-US" sz="1800" dirty="0">
                <a:latin typeface="Consolas" panose="020B0609020204030204" pitchFamily="49" charset="0"/>
              </a:rPr>
              <a:t> = (</a:t>
            </a:r>
            <a:r>
              <a:rPr lang="en-US" sz="1800" dirty="0" err="1">
                <a:latin typeface="Consolas" panose="020B0609020204030204" pitchFamily="49" charset="0"/>
              </a:rPr>
              <a:t>LayoutInflater</a:t>
            </a:r>
            <a:r>
              <a:rPr lang="en-US" sz="1800" dirty="0">
                <a:latin typeface="Consolas" panose="020B0609020204030204" pitchFamily="49" charset="0"/>
              </a:rPr>
              <a:t>) </a:t>
            </a:r>
            <a:r>
              <a:rPr lang="en-US" sz="1800" dirty="0" err="1">
                <a:latin typeface="Consolas" panose="020B0609020204030204" pitchFamily="49" charset="0"/>
              </a:rPr>
              <a:t>mContext.getSystemService</a:t>
            </a:r>
            <a:r>
              <a:rPr lang="en-US" sz="1800" dirty="0">
                <a:latin typeface="Consolas" panose="020B0609020204030204" pitchFamily="49" charset="0"/>
              </a:rPr>
              <a:t>(</a:t>
            </a:r>
            <a:r>
              <a:rPr lang="en-US" sz="1800" dirty="0" err="1">
                <a:latin typeface="Consolas" panose="020B0609020204030204" pitchFamily="49" charset="0"/>
              </a:rPr>
              <a:t>Context.LAYOUT_INFLATER_SERVICE</a:t>
            </a:r>
            <a:r>
              <a:rPr lang="en-US" sz="1800" dirty="0">
                <a:latin typeface="Consolas" panose="020B0609020204030204" pitchFamily="49" charset="0"/>
              </a:rPr>
              <a:t>);</a:t>
            </a:r>
          </a:p>
          <a:p>
            <a:pPr marL="0" indent="0">
              <a:buNone/>
            </a:pPr>
            <a:r>
              <a:rPr lang="en-US" sz="1800" dirty="0">
                <a:latin typeface="Consolas" panose="020B0609020204030204" pitchFamily="49" charset="0"/>
              </a:rPr>
              <a:t>            // If you have created your own custom layout you can replace it here</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convertView</a:t>
            </a:r>
            <a:r>
              <a:rPr lang="en-US" sz="1800" dirty="0">
                <a:latin typeface="Consolas" panose="020B0609020204030204" pitchFamily="49" charset="0"/>
              </a:rPr>
              <a:t> = </a:t>
            </a:r>
            <a:r>
              <a:rPr lang="en-US" sz="1800" dirty="0" err="1">
                <a:latin typeface="Consolas" panose="020B0609020204030204" pitchFamily="49" charset="0"/>
              </a:rPr>
              <a:t>layoutInflater.inflate</a:t>
            </a:r>
            <a:r>
              <a:rPr lang="en-US" sz="1800" dirty="0">
                <a:latin typeface="Consolas" panose="020B0609020204030204" pitchFamily="49" charset="0"/>
              </a:rPr>
              <a:t>(</a:t>
            </a:r>
            <a:r>
              <a:rPr lang="en-US" sz="1800" dirty="0" err="1">
                <a:latin typeface="Consolas" panose="020B0609020204030204" pitchFamily="49" charset="0"/>
              </a:rPr>
              <a:t>R.layout.custom_layout</a:t>
            </a:r>
            <a:r>
              <a:rPr lang="en-US" sz="1800" dirty="0">
                <a:latin typeface="Consolas" panose="020B0609020204030204" pitchFamily="49" charset="0"/>
              </a:rPr>
              <a:t>, null, false);</a:t>
            </a:r>
          </a:p>
          <a:p>
            <a:pPr marL="0" indent="0">
              <a:buNone/>
            </a:pPr>
            <a:r>
              <a:rPr lang="en-US" sz="1800" dirty="0">
                <a:latin typeface="Consolas" panose="020B0609020204030204" pitchFamily="49" charset="0"/>
              </a:rPr>
              <a:t>        }</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a:t>
            </a:r>
            <a:r>
              <a:rPr lang="en-US" sz="1800" dirty="0" err="1">
                <a:latin typeface="Consolas" panose="020B0609020204030204" pitchFamily="49" charset="0"/>
              </a:rPr>
              <a:t>ImageView</a:t>
            </a:r>
            <a:r>
              <a:rPr lang="en-US" sz="1800" dirty="0">
                <a:latin typeface="Consolas" panose="020B0609020204030204" pitchFamily="49" charset="0"/>
              </a:rPr>
              <a:t> </a:t>
            </a:r>
            <a:r>
              <a:rPr lang="en-US" sz="1800" dirty="0" err="1">
                <a:latin typeface="Consolas" panose="020B0609020204030204" pitchFamily="49" charset="0"/>
              </a:rPr>
              <a:t>imageView</a:t>
            </a:r>
            <a:r>
              <a:rPr lang="en-US" sz="1800" dirty="0">
                <a:latin typeface="Consolas" panose="020B0609020204030204" pitchFamily="49" charset="0"/>
              </a:rPr>
              <a:t> = </a:t>
            </a:r>
            <a:r>
              <a:rPr lang="en-US" sz="1800" dirty="0" smtClean="0">
                <a:latin typeface="Consolas" panose="020B0609020204030204" pitchFamily="49" charset="0"/>
              </a:rPr>
              <a:t>…</a:t>
            </a:r>
            <a:endParaRPr lang="en-US" sz="1800" dirty="0">
              <a:latin typeface="Consolas" panose="020B0609020204030204" pitchFamily="49" charset="0"/>
            </a:endParaRPr>
          </a:p>
          <a:p>
            <a:pPr marL="0" indent="0">
              <a:buNone/>
            </a:pPr>
            <a:r>
              <a:rPr lang="en-US" sz="1800" dirty="0" smtClean="0">
                <a:latin typeface="Consolas" panose="020B0609020204030204" pitchFamily="49" charset="0"/>
              </a:rPr>
              <a:t>        </a:t>
            </a:r>
            <a:r>
              <a:rPr lang="en-US" sz="1800" dirty="0" err="1" smtClean="0">
                <a:latin typeface="Consolas" panose="020B0609020204030204" pitchFamily="49" charset="0"/>
              </a:rPr>
              <a:t>TextView</a:t>
            </a:r>
            <a:r>
              <a:rPr lang="en-US" sz="1800" dirty="0" smtClean="0">
                <a:latin typeface="Consolas" panose="020B0609020204030204" pitchFamily="49" charset="0"/>
              </a:rPr>
              <a:t> </a:t>
            </a:r>
            <a:r>
              <a:rPr lang="en-US" sz="1800" dirty="0" err="1">
                <a:latin typeface="Consolas" panose="020B0609020204030204" pitchFamily="49" charset="0"/>
              </a:rPr>
              <a:t>textView</a:t>
            </a:r>
            <a:r>
              <a:rPr lang="en-US" sz="1800" dirty="0">
                <a:latin typeface="Consolas" panose="020B0609020204030204" pitchFamily="49" charset="0"/>
              </a:rPr>
              <a:t> = </a:t>
            </a:r>
            <a:r>
              <a:rPr lang="en-US" sz="1800" dirty="0" smtClean="0">
                <a:latin typeface="Consolas" panose="020B0609020204030204" pitchFamily="49" charset="0"/>
              </a:rPr>
              <a:t>…</a:t>
            </a:r>
            <a:endParaRPr lang="en-US" sz="1800" dirty="0">
              <a:latin typeface="Consolas" panose="020B0609020204030204" pitchFamily="49" charset="0"/>
            </a:endParaRP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return </a:t>
            </a:r>
            <a:r>
              <a:rPr lang="en-US" sz="1800" dirty="0" err="1">
                <a:latin typeface="Consolas" panose="020B0609020204030204" pitchFamily="49" charset="0"/>
              </a:rPr>
              <a:t>convertView</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6" name="Title 1"/>
          <p:cNvSpPr txBox="1">
            <a:spLocks/>
          </p:cNvSpPr>
          <p:nvPr/>
        </p:nvSpPr>
        <p:spPr>
          <a:xfrm>
            <a:off x="609600" y="274638"/>
            <a:ext cx="2750096"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1" kern="1200">
                <a:solidFill>
                  <a:schemeClr val="bg1"/>
                </a:solidFill>
                <a:latin typeface="+mn-lt"/>
                <a:ea typeface="+mj-ea"/>
                <a:cs typeface="+mj-cs"/>
              </a:defRPr>
            </a:lvl1pPr>
          </a:lstStyle>
          <a:p>
            <a:pPr algn="l"/>
            <a:r>
              <a:rPr lang="en-US" dirty="0" smtClean="0"/>
              <a:t>04.03</a:t>
            </a:r>
            <a:endParaRPr lang="en-US" dirty="0"/>
          </a:p>
        </p:txBody>
      </p:sp>
    </p:spTree>
    <p:extLst>
      <p:ext uri="{BB962C8B-B14F-4D97-AF65-F5344CB8AC3E}">
        <p14:creationId xmlns:p14="http://schemas.microsoft.com/office/powerpoint/2010/main" val="360593589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a:xfrm>
            <a:off x="609600" y="1417638"/>
            <a:ext cx="10972800" cy="5251722"/>
          </a:xfrm>
        </p:spPr>
        <p:txBody>
          <a:bodyPr>
            <a:normAutofit/>
          </a:bodyPr>
          <a:lstStyle/>
          <a:p>
            <a:pPr marL="0" indent="0">
              <a:buNone/>
            </a:pPr>
            <a:r>
              <a:rPr lang="en-US" sz="1800" dirty="0">
                <a:latin typeface="Consolas" panose="020B0609020204030204" pitchFamily="49" charset="0"/>
              </a:rPr>
              <a:t>public class </a:t>
            </a:r>
            <a:r>
              <a:rPr lang="en-US" sz="1800" dirty="0" err="1">
                <a:latin typeface="Consolas" panose="020B0609020204030204" pitchFamily="49" charset="0"/>
              </a:rPr>
              <a:t>CustomAdapterActivity</a:t>
            </a:r>
            <a:r>
              <a:rPr lang="en-US" sz="1800" dirty="0">
                <a:latin typeface="Consolas" panose="020B0609020204030204" pitchFamily="49" charset="0"/>
              </a:rPr>
              <a:t> extends </a:t>
            </a:r>
            <a:r>
              <a:rPr lang="en-US" sz="1800" dirty="0" err="1">
                <a:latin typeface="Consolas" panose="020B0609020204030204" pitchFamily="49" charset="0"/>
              </a:rPr>
              <a:t>ListActivity</a:t>
            </a:r>
            <a:r>
              <a:rPr lang="en-US" sz="1800" dirty="0">
                <a:latin typeface="Consolas" panose="020B0609020204030204" pitchFamily="49" charset="0"/>
              </a:rPr>
              <a:t> {</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private </a:t>
            </a:r>
            <a:r>
              <a:rPr lang="en-US" sz="1800" dirty="0" err="1">
                <a:latin typeface="Consolas" panose="020B0609020204030204" pitchFamily="49" charset="0"/>
              </a:rPr>
              <a:t>CustomAdapter</a:t>
            </a:r>
            <a:r>
              <a:rPr lang="en-US" sz="1800" dirty="0">
                <a:latin typeface="Consolas" panose="020B0609020204030204" pitchFamily="49" charset="0"/>
              </a:rPr>
              <a:t> </a:t>
            </a:r>
            <a:r>
              <a:rPr lang="en-US" sz="1800" dirty="0" err="1">
                <a:latin typeface="Consolas" panose="020B0609020204030204" pitchFamily="49" charset="0"/>
              </a:rPr>
              <a:t>mCustomAdapter</a:t>
            </a:r>
            <a:r>
              <a:rPr lang="en-US" sz="1800" dirty="0">
                <a:latin typeface="Consolas" panose="020B0609020204030204" pitchFamily="49" charset="0"/>
              </a:rPr>
              <a:t>;</a:t>
            </a:r>
          </a:p>
          <a:p>
            <a:pPr marL="0" indent="0">
              <a:buNone/>
            </a:pPr>
            <a:endParaRPr lang="en-US" sz="1800" dirty="0">
              <a:latin typeface="Consolas" panose="020B0609020204030204" pitchFamily="49" charset="0"/>
            </a:endParaRPr>
          </a:p>
          <a:p>
            <a:pPr marL="0" indent="0">
              <a:buNone/>
            </a:pPr>
            <a:r>
              <a:rPr lang="en-US" sz="1800" dirty="0">
                <a:latin typeface="Consolas" panose="020B0609020204030204" pitchFamily="49" charset="0"/>
              </a:rPr>
              <a:t>    @Override</a:t>
            </a:r>
          </a:p>
          <a:p>
            <a:pPr marL="0" indent="0">
              <a:buNone/>
            </a:pPr>
            <a:r>
              <a:rPr lang="en-US" sz="1800" dirty="0">
                <a:latin typeface="Consolas" panose="020B0609020204030204" pitchFamily="49" charset="0"/>
              </a:rPr>
              <a:t>    protected void </a:t>
            </a:r>
            <a:r>
              <a:rPr lang="en-US" sz="1800" dirty="0" err="1">
                <a:latin typeface="Consolas" panose="020B0609020204030204" pitchFamily="49" charset="0"/>
              </a:rPr>
              <a:t>onCreate</a:t>
            </a:r>
            <a:r>
              <a:rPr lang="en-US" sz="1800" dirty="0">
                <a:latin typeface="Consolas" panose="020B0609020204030204" pitchFamily="49" charset="0"/>
              </a:rPr>
              <a:t>(Bundle </a:t>
            </a:r>
            <a:r>
              <a:rPr lang="en-US" sz="1800" dirty="0" err="1">
                <a:latin typeface="Consolas" panose="020B0609020204030204" pitchFamily="49" charset="0"/>
              </a:rPr>
              <a:t>savedInstanceState</a:t>
            </a:r>
            <a:r>
              <a:rPr lang="en-US" sz="1800" dirty="0">
                <a:latin typeface="Consolas" panose="020B0609020204030204" pitchFamily="49" charset="0"/>
              </a:rPr>
              <a:t>) {</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super.onCreate</a:t>
            </a:r>
            <a:r>
              <a:rPr lang="en-US" sz="1800" dirty="0">
                <a:latin typeface="Consolas" panose="020B0609020204030204" pitchFamily="49" charset="0"/>
              </a:rPr>
              <a:t>(</a:t>
            </a:r>
            <a:r>
              <a:rPr lang="en-US" sz="1800" dirty="0" err="1">
                <a:latin typeface="Consolas" panose="020B0609020204030204" pitchFamily="49" charset="0"/>
              </a:rPr>
              <a:t>savedInstanceState</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mCustomAdapter</a:t>
            </a:r>
            <a:r>
              <a:rPr lang="en-US" sz="1800" dirty="0">
                <a:latin typeface="Consolas" panose="020B0609020204030204" pitchFamily="49" charset="0"/>
              </a:rPr>
              <a:t> = new </a:t>
            </a:r>
            <a:r>
              <a:rPr lang="en-US" sz="1800" dirty="0" err="1">
                <a:latin typeface="Consolas" panose="020B0609020204030204" pitchFamily="49" charset="0"/>
              </a:rPr>
              <a:t>CustomAdapter</a:t>
            </a:r>
            <a:r>
              <a:rPr lang="en-US" sz="1800" dirty="0">
                <a:latin typeface="Consolas" panose="020B0609020204030204" pitchFamily="49" charset="0"/>
              </a:rPr>
              <a:t>(this);</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getListView</a:t>
            </a:r>
            <a:r>
              <a:rPr lang="en-US" sz="1800" dirty="0">
                <a:latin typeface="Consolas" panose="020B0609020204030204" pitchFamily="49" charset="0"/>
              </a:rPr>
              <a:t>().</a:t>
            </a:r>
            <a:r>
              <a:rPr lang="en-US" sz="1800" dirty="0" err="1">
                <a:latin typeface="Consolas" panose="020B0609020204030204" pitchFamily="49" charset="0"/>
              </a:rPr>
              <a:t>setAdapter</a:t>
            </a:r>
            <a:r>
              <a:rPr lang="en-US" sz="1800" dirty="0">
                <a:latin typeface="Consolas" panose="020B0609020204030204" pitchFamily="49" charset="0"/>
              </a:rPr>
              <a:t>(</a:t>
            </a:r>
            <a:r>
              <a:rPr lang="en-US" sz="1800" dirty="0" err="1">
                <a:latin typeface="Consolas" panose="020B0609020204030204" pitchFamily="49" charset="0"/>
              </a:rPr>
              <a:t>mCustomAdapter</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5" name="Title 1"/>
          <p:cNvSpPr txBox="1">
            <a:spLocks/>
          </p:cNvSpPr>
          <p:nvPr/>
        </p:nvSpPr>
        <p:spPr>
          <a:xfrm>
            <a:off x="609600" y="274638"/>
            <a:ext cx="2750096"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1" kern="1200">
                <a:solidFill>
                  <a:schemeClr val="bg1"/>
                </a:solidFill>
                <a:latin typeface="+mn-lt"/>
                <a:ea typeface="+mj-ea"/>
                <a:cs typeface="+mj-cs"/>
              </a:defRPr>
            </a:lvl1pPr>
          </a:lstStyle>
          <a:p>
            <a:pPr algn="l"/>
            <a:r>
              <a:rPr lang="en-US" dirty="0" smtClean="0"/>
              <a:t>04.03</a:t>
            </a:r>
            <a:endParaRPr lang="en-US" dirty="0"/>
          </a:p>
        </p:txBody>
      </p:sp>
    </p:spTree>
    <p:extLst>
      <p:ext uri="{BB962C8B-B14F-4D97-AF65-F5344CB8AC3E}">
        <p14:creationId xmlns:p14="http://schemas.microsoft.com/office/powerpoint/2010/main" val="160165532"/>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4</a:t>
            </a:r>
            <a:endParaRPr lang="en-US" dirty="0"/>
          </a:p>
        </p:txBody>
      </p:sp>
      <p:sp>
        <p:nvSpPr>
          <p:cNvPr id="3" name="Content Placeholder 2"/>
          <p:cNvSpPr>
            <a:spLocks noGrp="1"/>
          </p:cNvSpPr>
          <p:nvPr>
            <p:ph idx="1"/>
          </p:nvPr>
        </p:nvSpPr>
        <p:spPr>
          <a:xfrm>
            <a:off x="609600" y="1417638"/>
            <a:ext cx="10972800" cy="5251722"/>
          </a:xfrm>
        </p:spPr>
        <p:txBody>
          <a:bodyPr>
            <a:normAutofit/>
          </a:bodyPr>
          <a:lstStyle/>
          <a:p>
            <a:pPr marL="0" indent="0">
              <a:buNone/>
            </a:pPr>
            <a:r>
              <a:rPr lang="en-US" sz="1800" dirty="0" smtClean="0">
                <a:latin typeface="Consolas" panose="020B0609020204030204" pitchFamily="49" charset="0"/>
              </a:rPr>
              <a:t>    </a:t>
            </a:r>
            <a:r>
              <a:rPr lang="en-US" sz="1800" dirty="0">
                <a:latin typeface="Consolas" panose="020B0609020204030204" pitchFamily="49" charset="0"/>
              </a:rPr>
              <a:t>@Override</a:t>
            </a:r>
          </a:p>
          <a:p>
            <a:pPr marL="0" indent="0">
              <a:buNone/>
            </a:pPr>
            <a:r>
              <a:rPr lang="en-US" sz="1800" dirty="0">
                <a:latin typeface="Consolas" panose="020B0609020204030204" pitchFamily="49" charset="0"/>
              </a:rPr>
              <a:t>    protected void </a:t>
            </a:r>
            <a:r>
              <a:rPr lang="en-US" sz="1800" dirty="0" err="1">
                <a:latin typeface="Consolas" panose="020B0609020204030204" pitchFamily="49" charset="0"/>
              </a:rPr>
              <a:t>onListItemClick</a:t>
            </a:r>
            <a:r>
              <a:rPr lang="en-US" sz="1800" dirty="0">
                <a:latin typeface="Consolas" panose="020B0609020204030204" pitchFamily="49" charset="0"/>
              </a:rPr>
              <a:t>(</a:t>
            </a:r>
            <a:r>
              <a:rPr lang="en-US" sz="1800" dirty="0" err="1">
                <a:latin typeface="Consolas" panose="020B0609020204030204" pitchFamily="49" charset="0"/>
              </a:rPr>
              <a:t>ListView</a:t>
            </a:r>
            <a:r>
              <a:rPr lang="en-US" sz="1800" dirty="0">
                <a:latin typeface="Consolas" panose="020B0609020204030204" pitchFamily="49" charset="0"/>
              </a:rPr>
              <a:t> l, View v, </a:t>
            </a:r>
            <a:r>
              <a:rPr lang="en-US" sz="1800" dirty="0" err="1">
                <a:latin typeface="Consolas" panose="020B0609020204030204" pitchFamily="49" charset="0"/>
              </a:rPr>
              <a:t>int</a:t>
            </a:r>
            <a:r>
              <a:rPr lang="en-US" sz="1800" dirty="0">
                <a:latin typeface="Consolas" panose="020B0609020204030204" pitchFamily="49" charset="0"/>
              </a:rPr>
              <a:t> position, long id) {</a:t>
            </a:r>
          </a:p>
          <a:p>
            <a:pPr marL="0" indent="0">
              <a:buNone/>
            </a:pPr>
            <a:r>
              <a:rPr lang="en-US" sz="1800" dirty="0">
                <a:latin typeface="Consolas" panose="020B0609020204030204" pitchFamily="49" charset="0"/>
              </a:rPr>
              <a:t>        Animal </a:t>
            </a:r>
            <a:r>
              <a:rPr lang="en-US" sz="1800" dirty="0" err="1">
                <a:latin typeface="Consolas" panose="020B0609020204030204" pitchFamily="49" charset="0"/>
              </a:rPr>
              <a:t>animal</a:t>
            </a:r>
            <a:r>
              <a:rPr lang="en-US" sz="1800" dirty="0">
                <a:latin typeface="Consolas" panose="020B0609020204030204" pitchFamily="49" charset="0"/>
              </a:rPr>
              <a:t> = (Animal) </a:t>
            </a:r>
            <a:r>
              <a:rPr lang="en-US" sz="1800" dirty="0" err="1">
                <a:latin typeface="Consolas" panose="020B0609020204030204" pitchFamily="49" charset="0"/>
              </a:rPr>
              <a:t>mCustomAdapter.getItem</a:t>
            </a:r>
            <a:r>
              <a:rPr lang="en-US" sz="1800" dirty="0">
                <a:latin typeface="Consolas" panose="020B0609020204030204" pitchFamily="49" charset="0"/>
              </a:rPr>
              <a:t>(position);</a:t>
            </a:r>
          </a:p>
          <a:p>
            <a:pPr marL="0" indent="0">
              <a:buNone/>
            </a:pPr>
            <a:r>
              <a:rPr lang="en-US" sz="1800" dirty="0">
                <a:latin typeface="Consolas" panose="020B0609020204030204" pitchFamily="49" charset="0"/>
              </a:rPr>
              <a:t>        Uri </a:t>
            </a:r>
            <a:r>
              <a:rPr lang="en-US" sz="1800" dirty="0" err="1">
                <a:latin typeface="Consolas" panose="020B0609020204030204" pitchFamily="49" charset="0"/>
              </a:rPr>
              <a:t>uri</a:t>
            </a:r>
            <a:r>
              <a:rPr lang="en-US" sz="1800" dirty="0">
                <a:latin typeface="Consolas" panose="020B0609020204030204" pitchFamily="49" charset="0"/>
              </a:rPr>
              <a:t> = </a:t>
            </a:r>
            <a:r>
              <a:rPr lang="en-US" sz="1800" dirty="0" err="1">
                <a:latin typeface="Consolas" panose="020B0609020204030204" pitchFamily="49" charset="0"/>
              </a:rPr>
              <a:t>Uri.parse</a:t>
            </a:r>
            <a:r>
              <a:rPr lang="en-US" sz="1800" dirty="0">
                <a:latin typeface="Consolas" panose="020B0609020204030204" pitchFamily="49" charset="0"/>
              </a:rPr>
              <a:t>(</a:t>
            </a:r>
            <a:r>
              <a:rPr lang="en-US" sz="1800" dirty="0" err="1">
                <a:latin typeface="Consolas" panose="020B0609020204030204" pitchFamily="49" charset="0"/>
              </a:rPr>
              <a:t>animal.infoUrl</a:t>
            </a:r>
            <a:r>
              <a:rPr lang="en-US" sz="1800" dirty="0">
                <a:latin typeface="Consolas" panose="020B0609020204030204" pitchFamily="49" charset="0"/>
              </a:rPr>
              <a:t>);</a:t>
            </a:r>
          </a:p>
          <a:p>
            <a:pPr marL="0" indent="0">
              <a:buNone/>
            </a:pPr>
            <a:r>
              <a:rPr lang="en-US" sz="1800" dirty="0">
                <a:latin typeface="Consolas" panose="020B0609020204030204" pitchFamily="49" charset="0"/>
              </a:rPr>
              <a:t>        Intent </a:t>
            </a:r>
            <a:r>
              <a:rPr lang="en-US" sz="1800" dirty="0" err="1">
                <a:latin typeface="Consolas" panose="020B0609020204030204" pitchFamily="49" charset="0"/>
              </a:rPr>
              <a:t>intent</a:t>
            </a:r>
            <a:r>
              <a:rPr lang="en-US" sz="1800" dirty="0">
                <a:latin typeface="Consolas" panose="020B0609020204030204" pitchFamily="49" charset="0"/>
              </a:rPr>
              <a:t> = new Intent(</a:t>
            </a:r>
            <a:r>
              <a:rPr lang="en-US" sz="1800" dirty="0" err="1">
                <a:latin typeface="Consolas" panose="020B0609020204030204" pitchFamily="49" charset="0"/>
              </a:rPr>
              <a:t>Intent.ACTION_VIEW</a:t>
            </a:r>
            <a:r>
              <a:rPr lang="en-US" sz="1800" dirty="0">
                <a:latin typeface="Consolas" panose="020B0609020204030204" pitchFamily="49" charset="0"/>
              </a:rPr>
              <a:t>, </a:t>
            </a:r>
            <a:r>
              <a:rPr lang="en-US" sz="1800" dirty="0" err="1">
                <a:latin typeface="Consolas" panose="020B0609020204030204" pitchFamily="49" charset="0"/>
              </a:rPr>
              <a:t>uri</a:t>
            </a:r>
            <a:r>
              <a:rPr lang="en-US" sz="1800" dirty="0">
                <a:latin typeface="Consolas" panose="020B0609020204030204" pitchFamily="49" charset="0"/>
              </a:rPr>
              <a:t>);</a:t>
            </a:r>
          </a:p>
          <a:p>
            <a:pPr marL="0" indent="0">
              <a:buNone/>
            </a:pPr>
            <a:r>
              <a:rPr lang="en-US" sz="1800" dirty="0">
                <a:latin typeface="Consolas" panose="020B0609020204030204" pitchFamily="49" charset="0"/>
              </a:rPr>
              <a:t>        </a:t>
            </a:r>
            <a:r>
              <a:rPr lang="en-US" sz="1800" dirty="0" err="1">
                <a:latin typeface="Consolas" panose="020B0609020204030204" pitchFamily="49" charset="0"/>
              </a:rPr>
              <a:t>startActivity</a:t>
            </a:r>
            <a:r>
              <a:rPr lang="en-US" sz="1800" dirty="0">
                <a:latin typeface="Consolas" panose="020B0609020204030204" pitchFamily="49" charset="0"/>
              </a:rPr>
              <a:t>(intent);</a:t>
            </a:r>
          </a:p>
          <a:p>
            <a:pPr marL="0" indent="0">
              <a:buNone/>
            </a:pPr>
            <a:r>
              <a:rPr lang="en-US" sz="1800" dirty="0">
                <a:latin typeface="Consolas" panose="020B0609020204030204" pitchFamily="49" charset="0"/>
              </a:rPr>
              <a:t>    }</a:t>
            </a:r>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5" name="Title 1"/>
          <p:cNvSpPr txBox="1">
            <a:spLocks/>
          </p:cNvSpPr>
          <p:nvPr/>
        </p:nvSpPr>
        <p:spPr>
          <a:xfrm>
            <a:off x="609600" y="274638"/>
            <a:ext cx="2750096"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1" kern="1200">
                <a:solidFill>
                  <a:schemeClr val="bg1"/>
                </a:solidFill>
                <a:latin typeface="+mn-lt"/>
                <a:ea typeface="+mj-ea"/>
                <a:cs typeface="+mj-cs"/>
              </a:defRPr>
            </a:lvl1pPr>
          </a:lstStyle>
          <a:p>
            <a:pPr algn="l"/>
            <a:r>
              <a:rPr lang="en-US" dirty="0" smtClean="0"/>
              <a:t>04.03</a:t>
            </a:r>
            <a:endParaRPr lang="en-US" dirty="0"/>
          </a:p>
        </p:txBody>
      </p:sp>
    </p:spTree>
    <p:extLst>
      <p:ext uri="{BB962C8B-B14F-4D97-AF65-F5344CB8AC3E}">
        <p14:creationId xmlns:p14="http://schemas.microsoft.com/office/powerpoint/2010/main" val="340236317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Lesson #5</a:t>
            </a:r>
            <a:endParaRPr lang="en-US" dirty="0"/>
          </a:p>
        </p:txBody>
      </p:sp>
      <p:sp>
        <p:nvSpPr>
          <p:cNvPr id="2" name="Subtitle 1"/>
          <p:cNvSpPr>
            <a:spLocks noGrp="1"/>
          </p:cNvSpPr>
          <p:nvPr>
            <p:ph type="subTitle" idx="1"/>
          </p:nvPr>
        </p:nvSpPr>
        <p:spPr/>
        <p:txBody>
          <a:bodyPr/>
          <a:lstStyle/>
          <a:p>
            <a:r>
              <a:rPr lang="en-US" dirty="0"/>
              <a:t>All together now! An image viewing </a:t>
            </a:r>
            <a:r>
              <a:rPr lang="en-US" dirty="0" smtClean="0"/>
              <a:t>app</a:t>
            </a:r>
            <a:endParaRPr lang="en-US" dirty="0"/>
          </a:p>
        </p:txBody>
      </p:sp>
    </p:spTree>
    <p:extLst>
      <p:ext uri="{BB962C8B-B14F-4D97-AF65-F5344CB8AC3E}">
        <p14:creationId xmlns:p14="http://schemas.microsoft.com/office/powerpoint/2010/main" val="83139931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1169" y="2585665"/>
            <a:ext cx="3248025" cy="2143125"/>
          </a:xfrm>
          <a:prstGeom prst="rect">
            <a:avLst/>
          </a:prstGeom>
        </p:spPr>
      </p:pic>
      <p:sp>
        <p:nvSpPr>
          <p:cNvPr id="2" name="Title 1"/>
          <p:cNvSpPr>
            <a:spLocks noGrp="1"/>
          </p:cNvSpPr>
          <p:nvPr>
            <p:ph type="title"/>
          </p:nvPr>
        </p:nvSpPr>
        <p:spPr/>
        <p:txBody>
          <a:bodyPr/>
          <a:lstStyle/>
          <a:p>
            <a:r>
              <a:rPr lang="en-US" dirty="0" smtClean="0"/>
              <a:t>Reusing fragments</a:t>
            </a:r>
            <a:endParaRPr lang="en-US" dirty="0"/>
          </a:p>
        </p:txBody>
      </p:sp>
      <p:pic>
        <p:nvPicPr>
          <p:cNvPr id="8"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1583" y="2780928"/>
            <a:ext cx="2133600" cy="1752600"/>
          </a:xfrm>
          <a:prstGeom prst="rect">
            <a:avLst/>
          </a:prstGeom>
        </p:spPr>
      </p:pic>
      <p:sp>
        <p:nvSpPr>
          <p:cNvPr id="10" name="Content Placeholder 2"/>
          <p:cNvSpPr>
            <a:spLocks noGrp="1"/>
          </p:cNvSpPr>
          <p:nvPr>
            <p:ph idx="1"/>
          </p:nvPr>
        </p:nvSpPr>
        <p:spPr>
          <a:xfrm>
            <a:off x="452734" y="1600201"/>
            <a:ext cx="5931298" cy="1172367"/>
          </a:xfrm>
        </p:spPr>
        <p:txBody>
          <a:bodyPr>
            <a:normAutofit/>
          </a:bodyPr>
          <a:lstStyle/>
          <a:p>
            <a:pPr marL="0" indent="0" algn="ctr">
              <a:buNone/>
            </a:pPr>
            <a:r>
              <a:rPr lang="en-US" dirty="0" smtClean="0"/>
              <a:t>Action starts Activity B</a:t>
            </a:r>
          </a:p>
        </p:txBody>
      </p:sp>
      <p:sp>
        <p:nvSpPr>
          <p:cNvPr id="15" name="Content Placeholder 2"/>
          <p:cNvSpPr txBox="1">
            <a:spLocks/>
          </p:cNvSpPr>
          <p:nvPr/>
        </p:nvSpPr>
        <p:spPr>
          <a:xfrm>
            <a:off x="6240017" y="1600201"/>
            <a:ext cx="5630328" cy="74867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Action updates Fragment B</a:t>
            </a:r>
            <a:endParaRPr lang="en-US" dirty="0"/>
          </a:p>
        </p:txBody>
      </p:sp>
      <p:sp>
        <p:nvSpPr>
          <p:cNvPr id="16" name="Content Placeholder 2"/>
          <p:cNvSpPr txBox="1">
            <a:spLocks/>
          </p:cNvSpPr>
          <p:nvPr/>
        </p:nvSpPr>
        <p:spPr>
          <a:xfrm>
            <a:off x="452734" y="5157192"/>
            <a:ext cx="5931298" cy="117236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Activity A contains Fragment A</a:t>
            </a:r>
          </a:p>
          <a:p>
            <a:pPr marL="0" indent="0" algn="ctr">
              <a:buFont typeface="Arial" pitchFamily="34" charset="0"/>
              <a:buNone/>
            </a:pPr>
            <a:r>
              <a:rPr lang="en-US" dirty="0" smtClean="0"/>
              <a:t>Activity B contains Fragment B</a:t>
            </a:r>
            <a:endParaRPr lang="en-US" dirty="0"/>
          </a:p>
        </p:txBody>
      </p:sp>
      <p:sp>
        <p:nvSpPr>
          <p:cNvPr id="17" name="Content Placeholder 2"/>
          <p:cNvSpPr txBox="1">
            <a:spLocks/>
          </p:cNvSpPr>
          <p:nvPr/>
        </p:nvSpPr>
        <p:spPr>
          <a:xfrm>
            <a:off x="6240017" y="5157192"/>
            <a:ext cx="5630328" cy="117236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Activity contains</a:t>
            </a:r>
            <a:br>
              <a:rPr lang="en-US" dirty="0" smtClean="0"/>
            </a:br>
            <a:r>
              <a:rPr lang="en-US" dirty="0" smtClean="0"/>
              <a:t>Fragment A &amp; B</a:t>
            </a:r>
            <a:endParaRPr lang="en-US" dirty="0"/>
          </a:p>
        </p:txBody>
      </p:sp>
    </p:spTree>
    <p:extLst>
      <p:ext uri="{BB962C8B-B14F-4D97-AF65-F5344CB8AC3E}">
        <p14:creationId xmlns:p14="http://schemas.microsoft.com/office/powerpoint/2010/main" val="14471158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Reusing fragments</a:t>
            </a:r>
            <a:endParaRPr lang="en-US" dirty="0"/>
          </a:p>
        </p:txBody>
      </p:sp>
      <p:pic>
        <p:nvPicPr>
          <p:cNvPr id="5" name="Content Placeholder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60296" y="1436889"/>
            <a:ext cx="2808310" cy="4814481"/>
          </a:xfrm>
          <a:prstGeom prst="rect">
            <a:avLst/>
          </a:prstGeom>
        </p:spPr>
      </p:pic>
      <p:pic>
        <p:nvPicPr>
          <p:cNvPr id="6" name="Content Placeholder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44075" y="1436889"/>
            <a:ext cx="2808309" cy="4814481"/>
          </a:xfrm>
          <a:prstGeom prst="rect">
            <a:avLst/>
          </a:prstGeom>
        </p:spPr>
      </p:pic>
      <p:pic>
        <p:nvPicPr>
          <p:cNvPr id="7" name="Content Placeholder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884" y="1124744"/>
            <a:ext cx="7291252" cy="5294753"/>
          </a:xfrm>
          <a:prstGeom prst="rect">
            <a:avLst/>
          </a:prstGeom>
        </p:spPr>
      </p:pic>
      <p:cxnSp>
        <p:nvCxnSpPr>
          <p:cNvPr id="9" name="Straight Arrow Connector 8"/>
          <p:cNvCxnSpPr/>
          <p:nvPr/>
        </p:nvCxnSpPr>
        <p:spPr>
          <a:xfrm flipV="1">
            <a:off x="8256240" y="2924944"/>
            <a:ext cx="1056159" cy="360040"/>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cxnSp>
        <p:nvCxnSpPr>
          <p:cNvPr id="12" name="Straight Arrow Connector 11"/>
          <p:cNvCxnSpPr/>
          <p:nvPr/>
        </p:nvCxnSpPr>
        <p:spPr>
          <a:xfrm flipV="1">
            <a:off x="2481811" y="2672916"/>
            <a:ext cx="1056159" cy="360040"/>
          </a:xfrm>
          <a:prstGeom prst="straightConnector1">
            <a:avLst/>
          </a:prstGeom>
          <a:ln w="76200">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454982060"/>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Fragments</a:t>
            </a:r>
            <a:endParaRPr lang="en-US" dirty="0"/>
          </a:p>
        </p:txBody>
      </p:sp>
      <p:sp>
        <p:nvSpPr>
          <p:cNvPr id="3" name="Content Placeholder 2"/>
          <p:cNvSpPr>
            <a:spLocks noGrp="1"/>
          </p:cNvSpPr>
          <p:nvPr>
            <p:ph idx="1"/>
          </p:nvPr>
        </p:nvSpPr>
        <p:spPr/>
        <p:txBody>
          <a:bodyPr/>
          <a:lstStyle/>
          <a:p>
            <a:r>
              <a:rPr lang="en-US" dirty="0" smtClean="0"/>
              <a:t>Reusable &amp; modular</a:t>
            </a:r>
          </a:p>
          <a:p>
            <a:r>
              <a:rPr lang="en-US" dirty="0" smtClean="0"/>
              <a:t>Have their own lifecycle</a:t>
            </a:r>
          </a:p>
          <a:p>
            <a:r>
              <a:rPr lang="en-US" dirty="0" smtClean="0"/>
              <a:t>Interactions go through the </a:t>
            </a:r>
            <a:r>
              <a:rPr lang="en-US" dirty="0" err="1" smtClean="0"/>
              <a:t>FragmentManager</a:t>
            </a:r>
            <a:endParaRPr lang="en-US" dirty="0" smtClean="0"/>
          </a:p>
          <a:p>
            <a:pPr lvl="1"/>
            <a:r>
              <a:rPr lang="en-US" dirty="0" err="1">
                <a:latin typeface="Consolas" panose="020B0609020204030204" pitchFamily="49" charset="0"/>
              </a:rPr>
              <a:t>activity.getFragmentManager</a:t>
            </a:r>
            <a:r>
              <a:rPr lang="en-US" dirty="0">
                <a:latin typeface="Consolas" panose="020B0609020204030204" pitchFamily="49" charset="0"/>
              </a:rPr>
              <a:t>()</a:t>
            </a:r>
          </a:p>
          <a:p>
            <a:r>
              <a:rPr lang="en-US" dirty="0" smtClean="0"/>
              <a:t>Can be added to a layout through</a:t>
            </a:r>
          </a:p>
          <a:p>
            <a:pPr lvl="1"/>
            <a:r>
              <a:rPr lang="en-US" dirty="0" smtClean="0"/>
              <a:t>XML, as </a:t>
            </a:r>
            <a:r>
              <a:rPr lang="en-US" dirty="0" smtClean="0">
                <a:latin typeface="Consolas" panose="020B0609020204030204" pitchFamily="49" charset="0"/>
              </a:rPr>
              <a:t>&lt;fragment&gt;</a:t>
            </a:r>
            <a:r>
              <a:rPr lang="en-US" dirty="0" smtClean="0"/>
              <a:t>, or</a:t>
            </a:r>
          </a:p>
          <a:p>
            <a:pPr lvl="1"/>
            <a:r>
              <a:rPr lang="en-US" dirty="0" smtClean="0"/>
              <a:t>Code, using </a:t>
            </a:r>
            <a:r>
              <a:rPr lang="en-US" dirty="0" err="1" smtClean="0"/>
              <a:t>FragmentTransactions</a:t>
            </a:r>
            <a:endParaRPr lang="en-US" dirty="0"/>
          </a:p>
        </p:txBody>
      </p:sp>
    </p:spTree>
    <p:extLst>
      <p:ext uri="{BB962C8B-B14F-4D97-AF65-F5344CB8AC3E}">
        <p14:creationId xmlns:p14="http://schemas.microsoft.com/office/powerpoint/2010/main" val="311538923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ViewPager</a:t>
            </a:r>
            <a:endParaRPr lang="en-US" dirty="0"/>
          </a:p>
        </p:txBody>
      </p:sp>
      <p:pic>
        <p:nvPicPr>
          <p:cNvPr id="24578" name="Picture 2" descr="ejemplo-viewpager-parte1"/>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822277" y="1600200"/>
            <a:ext cx="2547446" cy="4525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0517155"/>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System</a:t>
            </a:r>
            <a:endParaRPr lang="en-US" dirty="0"/>
          </a:p>
        </p:txBody>
      </p:sp>
      <p:pic>
        <p:nvPicPr>
          <p:cNvPr id="5"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3522" y="2065116"/>
            <a:ext cx="2947012" cy="3596132"/>
          </a:xfrm>
          <a:prstGeom prst="rect">
            <a:avLst/>
          </a:prstGeom>
        </p:spPr>
      </p:pic>
      <p:sp>
        <p:nvSpPr>
          <p:cNvPr id="14" name="TextBox 13"/>
          <p:cNvSpPr txBox="1"/>
          <p:nvPr/>
        </p:nvSpPr>
        <p:spPr>
          <a:xfrm>
            <a:off x="4313513" y="1970356"/>
            <a:ext cx="7070576" cy="3785652"/>
          </a:xfrm>
          <a:prstGeom prst="rect">
            <a:avLst/>
          </a:prstGeom>
          <a:noFill/>
        </p:spPr>
        <p:txBody>
          <a:bodyPr wrap="square" rtlCol="0">
            <a:spAutoFit/>
          </a:bodyPr>
          <a:lstStyle/>
          <a:p>
            <a:r>
              <a:rPr lang="en-US" sz="2400" dirty="0" smtClean="0">
                <a:solidFill>
                  <a:schemeClr val="bg1"/>
                </a:solidFill>
              </a:rPr>
              <a:t>Your application interacts with the Application Framework.</a:t>
            </a:r>
          </a:p>
          <a:p>
            <a:endParaRPr lang="en-US" sz="2400" dirty="0" smtClean="0">
              <a:solidFill>
                <a:schemeClr val="bg1"/>
              </a:solidFill>
            </a:endParaRPr>
          </a:p>
          <a:p>
            <a:r>
              <a:rPr lang="en-US" sz="2400" dirty="0" smtClean="0">
                <a:solidFill>
                  <a:schemeClr val="bg1"/>
                </a:solidFill>
              </a:rPr>
              <a:t>Some of those frameworks use Inter-Process Communication to cross process boundaries to interact with Android system services.</a:t>
            </a:r>
          </a:p>
          <a:p>
            <a:endParaRPr lang="en-US" sz="2400" dirty="0">
              <a:solidFill>
                <a:schemeClr val="bg1"/>
              </a:solidFill>
            </a:endParaRPr>
          </a:p>
          <a:p>
            <a:r>
              <a:rPr lang="en-US" sz="2400" dirty="0" smtClean="0">
                <a:solidFill>
                  <a:schemeClr val="bg1"/>
                </a:solidFill>
              </a:rPr>
              <a:t>There are </a:t>
            </a:r>
            <a:r>
              <a:rPr lang="en-US" sz="2400" b="1" i="1" dirty="0" smtClean="0">
                <a:solidFill>
                  <a:schemeClr val="bg1"/>
                </a:solidFill>
              </a:rPr>
              <a:t>media </a:t>
            </a:r>
            <a:r>
              <a:rPr lang="en-US" sz="2400" dirty="0" smtClean="0">
                <a:solidFill>
                  <a:schemeClr val="bg1"/>
                </a:solidFill>
              </a:rPr>
              <a:t>services, such as Camera and </a:t>
            </a:r>
            <a:r>
              <a:rPr lang="en-US" sz="2400" dirty="0" err="1" smtClean="0">
                <a:solidFill>
                  <a:schemeClr val="bg1"/>
                </a:solidFill>
              </a:rPr>
              <a:t>MediaPlayer</a:t>
            </a:r>
            <a:r>
              <a:rPr lang="en-US" sz="2400" dirty="0" smtClean="0">
                <a:solidFill>
                  <a:schemeClr val="bg1"/>
                </a:solidFill>
              </a:rPr>
              <a:t>, and </a:t>
            </a:r>
            <a:r>
              <a:rPr lang="en-US" sz="2400" b="1" i="1" dirty="0" smtClean="0">
                <a:solidFill>
                  <a:schemeClr val="bg1"/>
                </a:solidFill>
              </a:rPr>
              <a:t>system</a:t>
            </a:r>
            <a:r>
              <a:rPr lang="en-US" sz="2400" b="1" dirty="0" smtClean="0">
                <a:solidFill>
                  <a:schemeClr val="bg1"/>
                </a:solidFill>
              </a:rPr>
              <a:t> </a:t>
            </a:r>
            <a:r>
              <a:rPr lang="en-US" sz="2400" dirty="0" smtClean="0">
                <a:solidFill>
                  <a:schemeClr val="bg1"/>
                </a:solidFill>
              </a:rPr>
              <a:t>services, such as </a:t>
            </a:r>
            <a:r>
              <a:rPr lang="en-US" sz="2400" dirty="0" err="1" smtClean="0">
                <a:solidFill>
                  <a:schemeClr val="bg1"/>
                </a:solidFill>
              </a:rPr>
              <a:t>ActivityManager</a:t>
            </a:r>
            <a:r>
              <a:rPr lang="en-US" sz="2400" dirty="0" smtClean="0">
                <a:solidFill>
                  <a:schemeClr val="bg1"/>
                </a:solidFill>
              </a:rPr>
              <a:t> and </a:t>
            </a:r>
            <a:r>
              <a:rPr lang="en-US" sz="2400" dirty="0" err="1" smtClean="0">
                <a:solidFill>
                  <a:schemeClr val="bg1"/>
                </a:solidFill>
              </a:rPr>
              <a:t>NotificationManager</a:t>
            </a:r>
            <a:r>
              <a:rPr lang="en-US" sz="2400" dirty="0" smtClean="0">
                <a:solidFill>
                  <a:schemeClr val="bg1"/>
                </a:solidFill>
              </a:rPr>
              <a:t>.</a:t>
            </a:r>
            <a:endParaRPr lang="en-US" sz="2400" dirty="0">
              <a:solidFill>
                <a:schemeClr val="bg1"/>
              </a:solidFill>
            </a:endParaRPr>
          </a:p>
        </p:txBody>
      </p:sp>
      <p:pic>
        <p:nvPicPr>
          <p:cNvPr id="15" name="Content Placeholder 3"/>
          <p:cNvPicPr>
            <a:picLocks noChangeAspect="1"/>
          </p:cNvPicPr>
          <p:nvPr/>
        </p:nvPicPr>
        <p:blipFill rotWithShape="1">
          <a:blip r:embed="rId2">
            <a:extLst>
              <a:ext uri="{28A0092B-C50C-407E-A947-70E740481C1C}">
                <a14:useLocalDpi xmlns:a14="http://schemas.microsoft.com/office/drawing/2010/main" val="0"/>
              </a:ext>
            </a:extLst>
          </a:blip>
          <a:srcRect t="2" b="34040"/>
          <a:stretch/>
        </p:blipFill>
        <p:spPr>
          <a:xfrm>
            <a:off x="513522" y="2065115"/>
            <a:ext cx="2947012" cy="2371997"/>
          </a:xfrm>
          <a:prstGeom prst="rect">
            <a:avLst/>
          </a:prstGeom>
        </p:spPr>
      </p:pic>
      <p:pic>
        <p:nvPicPr>
          <p:cNvPr id="17"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3522" y="2065114"/>
            <a:ext cx="2947012" cy="3596132"/>
          </a:xfrm>
          <a:prstGeom prst="rect">
            <a:avLst/>
          </a:prstGeom>
        </p:spPr>
      </p:pic>
      <p:pic>
        <p:nvPicPr>
          <p:cNvPr id="18" name="Content Placeholder 3"/>
          <p:cNvPicPr>
            <a:picLocks noChangeAspect="1"/>
          </p:cNvPicPr>
          <p:nvPr/>
        </p:nvPicPr>
        <p:blipFill rotWithShape="1">
          <a:blip r:embed="rId2">
            <a:extLst>
              <a:ext uri="{28A0092B-C50C-407E-A947-70E740481C1C}">
                <a14:useLocalDpi xmlns:a14="http://schemas.microsoft.com/office/drawing/2010/main" val="0"/>
              </a:ext>
            </a:extLst>
          </a:blip>
          <a:srcRect b="85250"/>
          <a:stretch/>
        </p:blipFill>
        <p:spPr>
          <a:xfrm>
            <a:off x="513522" y="2065115"/>
            <a:ext cx="2947012" cy="530447"/>
          </a:xfrm>
          <a:prstGeom prst="rect">
            <a:avLst/>
          </a:prstGeom>
        </p:spPr>
      </p:pic>
      <p:pic>
        <p:nvPicPr>
          <p:cNvPr id="19" name="Content Placeholder 3"/>
          <p:cNvPicPr>
            <a:picLocks noChangeAspect="1"/>
          </p:cNvPicPr>
          <p:nvPr/>
        </p:nvPicPr>
        <p:blipFill rotWithShape="1">
          <a:blip r:embed="rId2">
            <a:extLst>
              <a:ext uri="{28A0092B-C50C-407E-A947-70E740481C1C}">
                <a14:useLocalDpi xmlns:a14="http://schemas.microsoft.com/office/drawing/2010/main" val="0"/>
              </a:ext>
            </a:extLst>
          </a:blip>
          <a:srcRect t="65959"/>
          <a:stretch/>
        </p:blipFill>
        <p:spPr>
          <a:xfrm>
            <a:off x="513522" y="4437112"/>
            <a:ext cx="2947012" cy="1224136"/>
          </a:xfrm>
          <a:prstGeom prst="rect">
            <a:avLst/>
          </a:prstGeom>
        </p:spPr>
      </p:pic>
      <p:sp>
        <p:nvSpPr>
          <p:cNvPr id="21" name="TextBox 20"/>
          <p:cNvSpPr txBox="1"/>
          <p:nvPr/>
        </p:nvSpPr>
        <p:spPr>
          <a:xfrm>
            <a:off x="4313513" y="2709020"/>
            <a:ext cx="7070576" cy="2308324"/>
          </a:xfrm>
          <a:prstGeom prst="rect">
            <a:avLst/>
          </a:prstGeom>
          <a:noFill/>
        </p:spPr>
        <p:txBody>
          <a:bodyPr wrap="square" rtlCol="0">
            <a:spAutoFit/>
          </a:bodyPr>
          <a:lstStyle/>
          <a:p>
            <a:r>
              <a:rPr lang="en-US" sz="2400" dirty="0" smtClean="0">
                <a:solidFill>
                  <a:schemeClr val="bg1"/>
                </a:solidFill>
              </a:rPr>
              <a:t>These services in turn access the underlying hardware, using the Hardware Abstraction Layer, a standard interface for hardware vendors.</a:t>
            </a:r>
          </a:p>
          <a:p>
            <a:endParaRPr lang="en-US" sz="2400" dirty="0" smtClean="0">
              <a:solidFill>
                <a:schemeClr val="bg1"/>
              </a:solidFill>
            </a:endParaRPr>
          </a:p>
          <a:p>
            <a:r>
              <a:rPr lang="en-US" sz="2400" dirty="0" smtClean="0">
                <a:solidFill>
                  <a:schemeClr val="bg1"/>
                </a:solidFill>
              </a:rPr>
              <a:t>The hardware is ultimately controlled by device drivers based on the Linux kernel.</a:t>
            </a:r>
            <a:endParaRPr lang="en-US" sz="2400" dirty="0">
              <a:solidFill>
                <a:schemeClr val="bg1"/>
              </a:solidFill>
            </a:endParaRPr>
          </a:p>
        </p:txBody>
      </p:sp>
    </p:spTree>
    <p:extLst>
      <p:ext uri="{BB962C8B-B14F-4D97-AF65-F5344CB8AC3E}">
        <p14:creationId xmlns:p14="http://schemas.microsoft.com/office/powerpoint/2010/main" val="3679805887"/>
      </p:ext>
    </p:extLst>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800"/>
                                        <p:tgtEl>
                                          <p:spTgt spid="17"/>
                                        </p:tgtEl>
                                      </p:cBhvr>
                                    </p:animEffect>
                                    <p:set>
                                      <p:cBhvr>
                                        <p:cTn id="7" dur="1" fill="hold">
                                          <p:stCondLst>
                                            <p:cond delay="799"/>
                                          </p:stCondLst>
                                        </p:cTn>
                                        <p:tgtEl>
                                          <p:spTgt spid="17"/>
                                        </p:tgtEl>
                                        <p:attrNameLst>
                                          <p:attrName>style.visibility</p:attrName>
                                        </p:attrNameLst>
                                      </p:cBhvr>
                                      <p:to>
                                        <p:strVal val="hidden"/>
                                      </p:to>
                                    </p:set>
                                  </p:childTnLst>
                                </p:cTn>
                              </p:par>
                              <p:par>
                                <p:cTn id="8" presetID="9" presetClass="emph" presetSubtype="0" nodeType="withEffect">
                                  <p:stCondLst>
                                    <p:cond delay="0"/>
                                  </p:stCondLst>
                                  <p:childTnLst>
                                    <p:set>
                                      <p:cBhvr rctx="PPT">
                                        <p:cTn id="9" dur="indefinite"/>
                                        <p:tgtEl>
                                          <p:spTgt spid="5"/>
                                        </p:tgtEl>
                                        <p:attrNameLst>
                                          <p:attrName>style.opacity</p:attrName>
                                        </p:attrNameLst>
                                      </p:cBhvr>
                                      <p:to>
                                        <p:strVal val="0.5"/>
                                      </p:to>
                                    </p:set>
                                    <p:animEffect filter="image" prLst="opacity: 0.5">
                                      <p:cBhvr rctx="IE">
                                        <p:cTn id="10" dur="indefinite"/>
                                        <p:tgtEl>
                                          <p:spTgt spid="5"/>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3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xit" presetSubtype="1" fill="hold" nodeType="clickEffect">
                                  <p:stCondLst>
                                    <p:cond delay="0"/>
                                  </p:stCondLst>
                                  <p:childTnLst>
                                    <p:animEffect transition="out" filter="wipe(up)">
                                      <p:cBhvr>
                                        <p:cTn id="17" dur="500"/>
                                        <p:tgtEl>
                                          <p:spTgt spid="15"/>
                                        </p:tgtEl>
                                      </p:cBhvr>
                                    </p:animEffect>
                                    <p:set>
                                      <p:cBhvr>
                                        <p:cTn id="18" dur="1" fill="hold">
                                          <p:stCondLst>
                                            <p:cond delay="499"/>
                                          </p:stCondLst>
                                        </p:cTn>
                                        <p:tgtEl>
                                          <p:spTgt spid="15"/>
                                        </p:tgtEl>
                                        <p:attrNameLst>
                                          <p:attrName>style.visibility</p:attrName>
                                        </p:attrNameLst>
                                      </p:cBhvr>
                                      <p:to>
                                        <p:strVal val="hidden"/>
                                      </p:to>
                                    </p:set>
                                  </p:childTnLst>
                                </p:cTn>
                              </p:par>
                              <p:par>
                                <p:cTn id="19" presetID="10" presetClass="exit" presetSubtype="0" fill="hold" grpId="1" nodeType="withEffect">
                                  <p:stCondLst>
                                    <p:cond delay="200"/>
                                  </p:stCondLst>
                                  <p:childTnLst>
                                    <p:animEffect transition="out" filter="fade">
                                      <p:cBhvr>
                                        <p:cTn id="20" dur="300"/>
                                        <p:tgtEl>
                                          <p:spTgt spid="14"/>
                                        </p:tgtEl>
                                      </p:cBhvr>
                                    </p:animEffect>
                                    <p:set>
                                      <p:cBhvr>
                                        <p:cTn id="21" dur="1" fill="hold">
                                          <p:stCondLst>
                                            <p:cond delay="299"/>
                                          </p:stCondLst>
                                        </p:cTn>
                                        <p:tgtEl>
                                          <p:spTgt spid="14"/>
                                        </p:tgtEl>
                                        <p:attrNameLst>
                                          <p:attrName>style.visibility</p:attrName>
                                        </p:attrNameLst>
                                      </p:cBhvr>
                                      <p:to>
                                        <p:strVal val="hidden"/>
                                      </p:to>
                                    </p:set>
                                  </p:childTnLst>
                                </p:cTn>
                              </p:par>
                            </p:childTnLst>
                          </p:cTn>
                        </p:par>
                        <p:par>
                          <p:cTn id="22" fill="hold">
                            <p:stCondLst>
                              <p:cond delay="500"/>
                            </p:stCondLst>
                            <p:childTnLst>
                              <p:par>
                                <p:cTn id="23" presetID="22" presetClass="entr" presetSubtype="1" fill="hold" nodeType="after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wipe(up)">
                                      <p:cBhvr>
                                        <p:cTn id="25" dur="500"/>
                                        <p:tgtEl>
                                          <p:spTgt spid="19"/>
                                        </p:tgtEl>
                                      </p:cBhvr>
                                    </p:animEffect>
                                  </p:childTnLst>
                                </p:cTn>
                              </p:par>
                              <p:par>
                                <p:cTn id="26" presetID="10" presetClass="entr" presetSubtype="0" fill="hold" grpId="0" nodeType="withEffect">
                                  <p:stCondLst>
                                    <p:cond delay="20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3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2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ViewPager</a:t>
            </a:r>
            <a:endParaRPr lang="en-US" dirty="0"/>
          </a:p>
        </p:txBody>
      </p:sp>
      <p:sp>
        <p:nvSpPr>
          <p:cNvPr id="3" name="Content Placeholder 2"/>
          <p:cNvSpPr>
            <a:spLocks noGrp="1"/>
          </p:cNvSpPr>
          <p:nvPr>
            <p:ph idx="1"/>
          </p:nvPr>
        </p:nvSpPr>
        <p:spPr/>
        <p:txBody>
          <a:bodyPr/>
          <a:lstStyle/>
          <a:p>
            <a:r>
              <a:rPr lang="en-US" dirty="0" smtClean="0"/>
              <a:t>Similar to a </a:t>
            </a:r>
            <a:r>
              <a:rPr lang="en-US" dirty="0" err="1" smtClean="0"/>
              <a:t>ListView</a:t>
            </a:r>
            <a:r>
              <a:rPr lang="en-US" dirty="0" smtClean="0"/>
              <a:t>:</a:t>
            </a:r>
          </a:p>
          <a:p>
            <a:pPr lvl="1"/>
            <a:r>
              <a:rPr lang="en-US" dirty="0" smtClean="0"/>
              <a:t>Adapter provides the data</a:t>
            </a:r>
          </a:p>
          <a:p>
            <a:pPr lvl="1"/>
            <a:r>
              <a:rPr lang="en-US" dirty="0" smtClean="0"/>
              <a:t>In theory, unlimited contents</a:t>
            </a:r>
          </a:p>
          <a:p>
            <a:r>
              <a:rPr lang="en-US" dirty="0" smtClean="0"/>
              <a:t>Items can be Views or Fragments</a:t>
            </a:r>
          </a:p>
          <a:p>
            <a:pPr lvl="1"/>
            <a:r>
              <a:rPr lang="en-US" dirty="0" smtClean="0"/>
              <a:t>For fragments, use a matching adapter:</a:t>
            </a:r>
          </a:p>
          <a:p>
            <a:pPr lvl="2"/>
            <a:r>
              <a:rPr lang="en-US" dirty="0" err="1" smtClean="0"/>
              <a:t>FragmentPagerAdapter</a:t>
            </a:r>
            <a:endParaRPr lang="en-US" dirty="0" smtClean="0"/>
          </a:p>
          <a:p>
            <a:pPr lvl="2"/>
            <a:r>
              <a:rPr lang="en-US" dirty="0" err="1" smtClean="0"/>
              <a:t>FragmentStatePagerAdapter</a:t>
            </a:r>
            <a:endParaRPr lang="en-US" dirty="0"/>
          </a:p>
        </p:txBody>
      </p:sp>
    </p:spTree>
    <p:extLst>
      <p:ext uri="{BB962C8B-B14F-4D97-AF65-F5344CB8AC3E}">
        <p14:creationId xmlns:p14="http://schemas.microsoft.com/office/powerpoint/2010/main" val="3603516050"/>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5</a:t>
            </a:r>
            <a:endParaRPr lang="en-US" dirty="0"/>
          </a:p>
        </p:txBody>
      </p:sp>
      <p:sp>
        <p:nvSpPr>
          <p:cNvPr id="3" name="Content Placeholder 2"/>
          <p:cNvSpPr>
            <a:spLocks noGrp="1"/>
          </p:cNvSpPr>
          <p:nvPr>
            <p:ph idx="1"/>
          </p:nvPr>
        </p:nvSpPr>
        <p:spPr>
          <a:xfrm>
            <a:off x="4367808" y="1600201"/>
            <a:ext cx="7214592" cy="4525963"/>
          </a:xfrm>
        </p:spPr>
        <p:txBody>
          <a:bodyPr>
            <a:normAutofit/>
          </a:bodyPr>
          <a:lstStyle/>
          <a:p>
            <a:pPr marL="514350" indent="-514350">
              <a:buFont typeface="+mj-lt"/>
              <a:buAutoNum type="arabicPeriod"/>
            </a:pPr>
            <a:r>
              <a:rPr lang="en-US" dirty="0" err="1" smtClean="0"/>
              <a:t>ViewPager</a:t>
            </a:r>
            <a:endParaRPr lang="en-US" dirty="0" smtClean="0"/>
          </a:p>
          <a:p>
            <a:pPr marL="514350" indent="-514350">
              <a:buFont typeface="+mj-lt"/>
              <a:buAutoNum type="arabicPeriod"/>
            </a:pPr>
            <a:r>
              <a:rPr lang="en-US" dirty="0" smtClean="0"/>
              <a:t>Fragments</a:t>
            </a:r>
          </a:p>
          <a:p>
            <a:pPr marL="514350" indent="-514350">
              <a:buFont typeface="+mj-lt"/>
              <a:buAutoNum type="arabicPeriod"/>
            </a:pPr>
            <a:r>
              <a:rPr lang="en-US" dirty="0" err="1" smtClean="0"/>
              <a:t>MediaPlayer</a:t>
            </a:r>
            <a:endParaRPr lang="en-US" dirty="0"/>
          </a:p>
        </p:txBody>
      </p:sp>
      <p:sp>
        <p:nvSpPr>
          <p:cNvPr id="4" name="Vertical Scroll 3"/>
          <p:cNvSpPr/>
          <p:nvPr/>
        </p:nvSpPr>
        <p:spPr>
          <a:xfrm>
            <a:off x="335360" y="1700808"/>
            <a:ext cx="3816424" cy="1656184"/>
          </a:xfrm>
          <a:prstGeom prst="verticalScroll">
            <a:avLst>
              <a:gd name="adj" fmla="val 25000"/>
            </a:avLst>
          </a:prstGeom>
          <a:solidFill>
            <a:srgbClr val="F8C02B"/>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800" dirty="0" smtClean="0">
                <a:solidFill>
                  <a:schemeClr val="tx1"/>
                </a:solidFill>
              </a:rPr>
              <a:t>Course Guide:</a:t>
            </a:r>
          </a:p>
          <a:p>
            <a:pPr algn="ctr"/>
            <a:r>
              <a:rPr lang="en-US" sz="2800" i="1" dirty="0" smtClean="0">
                <a:solidFill>
                  <a:schemeClr val="tx1"/>
                </a:solidFill>
              </a:rPr>
              <a:t>Lesson 5</a:t>
            </a:r>
            <a:endParaRPr lang="en-US" sz="2800" i="1" dirty="0">
              <a:solidFill>
                <a:schemeClr val="tx1"/>
              </a:solidFill>
            </a:endParaRPr>
          </a:p>
        </p:txBody>
      </p:sp>
      <p:grpSp>
        <p:nvGrpSpPr>
          <p:cNvPr id="5" name="Group 4"/>
          <p:cNvGrpSpPr/>
          <p:nvPr/>
        </p:nvGrpSpPr>
        <p:grpSpPr>
          <a:xfrm>
            <a:off x="10632504" y="265212"/>
            <a:ext cx="1161852" cy="1161852"/>
            <a:chOff x="953289" y="3933056"/>
            <a:chExt cx="1728192" cy="1728192"/>
          </a:xfrm>
        </p:grpSpPr>
        <p:sp>
          <p:nvSpPr>
            <p:cNvPr id="6" name="Oval 5"/>
            <p:cNvSpPr/>
            <p:nvPr/>
          </p:nvSpPr>
          <p:spPr>
            <a:xfrm>
              <a:off x="953289" y="3933056"/>
              <a:ext cx="1728192" cy="1728192"/>
            </a:xfrm>
            <a:prstGeom prst="ellipse">
              <a:avLst/>
            </a:prstGeom>
            <a:solidFill>
              <a:schemeClr val="bg1">
                <a:lumMod val="6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cxnSp>
          <p:nvCxnSpPr>
            <p:cNvPr id="7" name="Straight Connector 6"/>
            <p:cNvCxnSpPr/>
            <p:nvPr/>
          </p:nvCxnSpPr>
          <p:spPr>
            <a:xfrm>
              <a:off x="1817385" y="4005064"/>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8" name="Straight Connector 7"/>
            <p:cNvCxnSpPr/>
            <p:nvPr/>
          </p:nvCxnSpPr>
          <p:spPr>
            <a:xfrm>
              <a:off x="1817385" y="5373216"/>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9" name="Straight Connector 8"/>
            <p:cNvCxnSpPr/>
            <p:nvPr/>
          </p:nvCxnSpPr>
          <p:spPr>
            <a:xfrm rot="1800000">
              <a:off x="2159423"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0" name="Straight Connector 9"/>
            <p:cNvCxnSpPr/>
            <p:nvPr/>
          </p:nvCxnSpPr>
          <p:spPr>
            <a:xfrm rot="1800000">
              <a:off x="1475347"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1" name="Straight Connector 10"/>
            <p:cNvCxnSpPr/>
            <p:nvPr/>
          </p:nvCxnSpPr>
          <p:spPr>
            <a:xfrm rot="3600000">
              <a:off x="2409812"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2" name="Straight Connector 11"/>
            <p:cNvCxnSpPr/>
            <p:nvPr/>
          </p:nvCxnSpPr>
          <p:spPr>
            <a:xfrm rot="3600000">
              <a:off x="1224958"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3" name="Straight Connector 12"/>
            <p:cNvCxnSpPr/>
            <p:nvPr/>
          </p:nvCxnSpPr>
          <p:spPr>
            <a:xfrm rot="5400000">
              <a:off x="2501461"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4" name="Straight Connector 13"/>
            <p:cNvCxnSpPr/>
            <p:nvPr/>
          </p:nvCxnSpPr>
          <p:spPr>
            <a:xfrm rot="5400000">
              <a:off x="1133309" y="4689140"/>
              <a:ext cx="0" cy="216024"/>
            </a:xfrm>
            <a:prstGeom prst="line">
              <a:avLst/>
            </a:prstGeom>
            <a:ln w="3810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5" name="Straight Connector 14"/>
            <p:cNvCxnSpPr/>
            <p:nvPr/>
          </p:nvCxnSpPr>
          <p:spPr>
            <a:xfrm rot="18000000">
              <a:off x="1224958" y="4347102"/>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6" name="Straight Connector 15"/>
            <p:cNvCxnSpPr/>
            <p:nvPr/>
          </p:nvCxnSpPr>
          <p:spPr>
            <a:xfrm rot="18000000">
              <a:off x="2409812" y="5031178"/>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7" name="Straight Connector 16"/>
            <p:cNvCxnSpPr/>
            <p:nvPr/>
          </p:nvCxnSpPr>
          <p:spPr>
            <a:xfrm rot="19800000">
              <a:off x="1475347" y="4096713"/>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cxnSp>
          <p:nvCxnSpPr>
            <p:cNvPr id="18" name="Straight Connector 17"/>
            <p:cNvCxnSpPr/>
            <p:nvPr/>
          </p:nvCxnSpPr>
          <p:spPr>
            <a:xfrm rot="19800000">
              <a:off x="2159423" y="5281567"/>
              <a:ext cx="0" cy="216024"/>
            </a:xfrm>
            <a:prstGeom prst="line">
              <a:avLst/>
            </a:prstGeom>
            <a:ln w="19050">
              <a:solidFill>
                <a:schemeClr val="bg1"/>
              </a:solidFill>
            </a:ln>
            <a:effectLst/>
          </p:spPr>
          <p:style>
            <a:lnRef idx="2">
              <a:schemeClr val="accent6"/>
            </a:lnRef>
            <a:fillRef idx="0">
              <a:schemeClr val="accent6"/>
            </a:fillRef>
            <a:effectRef idx="1">
              <a:schemeClr val="accent6"/>
            </a:effectRef>
            <a:fontRef idx="minor">
              <a:schemeClr val="tx1"/>
            </a:fontRef>
          </p:style>
        </p:cxnSp>
        <p:sp>
          <p:nvSpPr>
            <p:cNvPr id="19" name="Oval 18"/>
            <p:cNvSpPr/>
            <p:nvPr/>
          </p:nvSpPr>
          <p:spPr>
            <a:xfrm>
              <a:off x="1131416" y="4111183"/>
              <a:ext cx="1371938" cy="1371938"/>
            </a:xfrm>
            <a:prstGeom prst="ellipse">
              <a:avLst/>
            </a:prstGeom>
            <a:solidFill>
              <a:schemeClr val="bg1">
                <a:lumMod val="65000"/>
              </a:schemeClr>
            </a:solid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3200" dirty="0"/>
            </a:p>
          </p:txBody>
        </p:sp>
        <p:sp>
          <p:nvSpPr>
            <p:cNvPr id="20" name="Pie 19"/>
            <p:cNvSpPr/>
            <p:nvPr/>
          </p:nvSpPr>
          <p:spPr>
            <a:xfrm flipH="1">
              <a:off x="1182666" y="4157954"/>
              <a:ext cx="1269439" cy="1278396"/>
            </a:xfrm>
            <a:prstGeom prst="pie">
              <a:avLst/>
            </a:prstGeom>
            <a:solidFill>
              <a:srgbClr val="F8C0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21" name="Oval 20"/>
            <p:cNvSpPr/>
            <p:nvPr/>
          </p:nvSpPr>
          <p:spPr>
            <a:xfrm>
              <a:off x="1131416" y="4111183"/>
              <a:ext cx="1371938" cy="1371938"/>
            </a:xfrm>
            <a:prstGeom prst="ellipse">
              <a:avLst/>
            </a:prstGeom>
            <a:noFill/>
            <a:ln>
              <a:noFill/>
            </a:ln>
            <a:effectLst/>
          </p:spPr>
          <p:style>
            <a:lnRef idx="3">
              <a:schemeClr val="lt1"/>
            </a:lnRef>
            <a:fillRef idx="1">
              <a:schemeClr val="accent6"/>
            </a:fillRef>
            <a:effectRef idx="1">
              <a:schemeClr val="accent6"/>
            </a:effectRef>
            <a:fontRef idx="minor">
              <a:schemeClr val="lt1"/>
            </a:fontRef>
          </p:style>
          <p:txBody>
            <a:bodyPr rtlCol="0" anchor="ctr"/>
            <a:lstStyle/>
            <a:p>
              <a:pPr algn="ctr"/>
              <a:r>
                <a:rPr lang="en-US" sz="3200" b="1" dirty="0" smtClean="0">
                  <a:ln w="12700">
                    <a:solidFill>
                      <a:srgbClr val="F8C02B"/>
                    </a:solidFill>
                  </a:ln>
                  <a:solidFill>
                    <a:schemeClr val="tx1"/>
                  </a:solidFill>
                </a:rPr>
                <a:t>45</a:t>
              </a:r>
              <a:endParaRPr lang="en-US" sz="3200" b="1" dirty="0">
                <a:ln w="12700">
                  <a:solidFill>
                    <a:srgbClr val="F8C02B"/>
                  </a:solidFill>
                </a:ln>
                <a:solidFill>
                  <a:schemeClr val="tx1"/>
                </a:solidFill>
              </a:endParaRPr>
            </a:p>
          </p:txBody>
        </p:sp>
      </p:grpSp>
    </p:spTree>
    <p:extLst>
      <p:ext uri="{BB962C8B-B14F-4D97-AF65-F5344CB8AC3E}">
        <p14:creationId xmlns:p14="http://schemas.microsoft.com/office/powerpoint/2010/main" val="178307746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5</a:t>
            </a:r>
            <a:endParaRPr lang="en-US" dirty="0"/>
          </a:p>
        </p:txBody>
      </p:sp>
      <p:sp>
        <p:nvSpPr>
          <p:cNvPr id="3" name="Content Placeholder 2"/>
          <p:cNvSpPr>
            <a:spLocks noGrp="1"/>
          </p:cNvSpPr>
          <p:nvPr>
            <p:ph idx="1"/>
          </p:nvPr>
        </p:nvSpPr>
        <p:spPr/>
        <p:txBody>
          <a:bodyPr/>
          <a:lstStyle/>
          <a:p>
            <a:r>
              <a:rPr lang="en-US" dirty="0" smtClean="0"/>
              <a:t>Fragments and </a:t>
            </a:r>
            <a:r>
              <a:rPr lang="en-US" dirty="0" err="1" smtClean="0"/>
              <a:t>ViewPagers</a:t>
            </a:r>
            <a:endParaRPr lang="en-US" dirty="0" smtClean="0"/>
          </a:p>
          <a:p>
            <a:r>
              <a:rPr lang="en-US" dirty="0" smtClean="0"/>
              <a:t>The support package</a:t>
            </a:r>
            <a:endParaRPr lang="en-US" dirty="0"/>
          </a:p>
          <a:p>
            <a:r>
              <a:rPr lang="en-US" dirty="0"/>
              <a:t>Create </a:t>
            </a:r>
            <a:r>
              <a:rPr lang="en-US" dirty="0" err="1"/>
              <a:t>AnimalFragment</a:t>
            </a:r>
            <a:endParaRPr lang="en-US" dirty="0"/>
          </a:p>
          <a:p>
            <a:r>
              <a:rPr lang="en-US" dirty="0"/>
              <a:t>Implement </a:t>
            </a:r>
            <a:r>
              <a:rPr lang="en-US" dirty="0" err="1"/>
              <a:t>AnimalPagerAdapter</a:t>
            </a:r>
            <a:endParaRPr lang="en-US" dirty="0"/>
          </a:p>
          <a:p>
            <a:endParaRPr lang="en-US" dirty="0" smtClean="0"/>
          </a:p>
          <a:p>
            <a:endParaRPr lang="en-US" dirty="0"/>
          </a:p>
        </p:txBody>
      </p:sp>
      <p:sp>
        <p:nvSpPr>
          <p:cNvPr id="4" name="L-Shape 3"/>
          <p:cNvSpPr/>
          <p:nvPr/>
        </p:nvSpPr>
        <p:spPr>
          <a:xfrm rot="2700000" flipH="1">
            <a:off x="4232957" y="276678"/>
            <a:ext cx="430501" cy="815251"/>
          </a:xfrm>
          <a:prstGeom prst="corner">
            <a:avLst>
              <a:gd name="adj1" fmla="val 39421"/>
              <a:gd name="adj2" fmla="val 40570"/>
            </a:avLst>
          </a:prstGeom>
          <a:solidFill>
            <a:srgbClr val="B3CA39"/>
          </a:solidFill>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760485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Homework</a:t>
            </a:r>
            <a:endParaRPr lang="en-US" dirty="0"/>
          </a:p>
        </p:txBody>
      </p:sp>
      <p:sp>
        <p:nvSpPr>
          <p:cNvPr id="3" name="Content Placeholder 2"/>
          <p:cNvSpPr>
            <a:spLocks noGrp="1"/>
          </p:cNvSpPr>
          <p:nvPr>
            <p:ph idx="1"/>
          </p:nvPr>
        </p:nvSpPr>
        <p:spPr/>
        <p:txBody>
          <a:bodyPr/>
          <a:lstStyle/>
          <a:p>
            <a:r>
              <a:rPr lang="en-US" dirty="0"/>
              <a:t>Basic event driven programming</a:t>
            </a:r>
          </a:p>
          <a:p>
            <a:r>
              <a:rPr lang="en-US" dirty="0"/>
              <a:t>Writing tests</a:t>
            </a:r>
          </a:p>
          <a:p>
            <a:r>
              <a:rPr lang="en-US" dirty="0"/>
              <a:t>Working with more complex concepts</a:t>
            </a:r>
          </a:p>
          <a:p>
            <a:pPr lvl="1"/>
            <a:r>
              <a:rPr lang="en-US" dirty="0"/>
              <a:t>Services, Broadcast Receivers, Databases, etc.</a:t>
            </a:r>
          </a:p>
          <a:p>
            <a:pPr lvl="1"/>
            <a:r>
              <a:rPr lang="en-US" dirty="0"/>
              <a:t>Performing background </a:t>
            </a:r>
            <a:r>
              <a:rPr lang="en-US" dirty="0" smtClean="0"/>
              <a:t>tasks</a:t>
            </a:r>
            <a:endParaRPr lang="en-US" dirty="0"/>
          </a:p>
        </p:txBody>
      </p:sp>
    </p:spTree>
    <p:extLst>
      <p:ext uri="{BB962C8B-B14F-4D97-AF65-F5344CB8AC3E}">
        <p14:creationId xmlns:p14="http://schemas.microsoft.com/office/powerpoint/2010/main" val="200329519"/>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Paul\Documents\My Dropbox\Pixplicity\Pictures\Paul_2012-06-04-square-600px.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40416" y="4077072"/>
            <a:ext cx="1911697" cy="1911697"/>
          </a:xfrm>
          <a:prstGeom prst="rect">
            <a:avLst/>
          </a:prstGeom>
          <a:solidFill>
            <a:srgbClr val="FFFFFF">
              <a:shade val="85000"/>
            </a:srgbClr>
          </a:solidFill>
          <a:ln w="127000" cap="rnd">
            <a:solidFill>
              <a:srgbClr val="FFFFFF"/>
            </a:solidFill>
          </a:ln>
          <a:effectLst>
            <a:outerShdw blurRad="76200" dir="18900000" sy="23000" kx="-1200000" algn="bl" rotWithShape="0">
              <a:prstClr val="black">
                <a:alpha val="20000"/>
              </a:prstClr>
            </a:outerShdw>
          </a:effectLst>
          <a:scene3d>
            <a:camera prst="perspectiveContrastingLeftFacing" fov="4800000">
              <a:rot lat="540000" lon="900000" rev="0"/>
            </a:camera>
            <a:lightRig rig="soft" dir="t"/>
          </a:scene3d>
          <a:sp3d contourW="12700" prstMaterial="matte">
            <a:bevelT w="63500" h="50800"/>
            <a:contourClr>
              <a:srgbClr val="C0C0C0"/>
            </a:contourClr>
          </a:sp3d>
          <a:extLst/>
        </p:spPr>
      </p:pic>
      <p:sp>
        <p:nvSpPr>
          <p:cNvPr id="5" name="TextBox 4"/>
          <p:cNvSpPr txBox="1"/>
          <p:nvPr/>
        </p:nvSpPr>
        <p:spPr>
          <a:xfrm>
            <a:off x="6711552" y="5333727"/>
            <a:ext cx="3083740" cy="615553"/>
          </a:xfrm>
          <a:prstGeom prst="rect">
            <a:avLst/>
          </a:prstGeom>
          <a:noFill/>
        </p:spPr>
        <p:txBody>
          <a:bodyPr wrap="square" lIns="0" tIns="0" rIns="0" bIns="0" rtlCol="0">
            <a:spAutoFit/>
          </a:bodyPr>
          <a:lstStyle/>
          <a:p>
            <a:pPr algn="r"/>
            <a:r>
              <a:rPr lang="en-US" sz="2000" b="1" dirty="0">
                <a:solidFill>
                  <a:schemeClr val="bg1">
                    <a:lumMod val="65000"/>
                  </a:schemeClr>
                </a:solidFill>
              </a:rPr>
              <a:t>Paul </a:t>
            </a:r>
            <a:r>
              <a:rPr lang="en-US" sz="2000" b="1" dirty="0" err="1">
                <a:solidFill>
                  <a:schemeClr val="bg1">
                    <a:lumMod val="65000"/>
                  </a:schemeClr>
                </a:solidFill>
              </a:rPr>
              <a:t>Lammertsma</a:t>
            </a:r>
            <a:endParaRPr lang="en-US" sz="2000" b="1" dirty="0">
              <a:solidFill>
                <a:schemeClr val="bg1">
                  <a:lumMod val="65000"/>
                </a:schemeClr>
              </a:solidFill>
            </a:endParaRPr>
          </a:p>
          <a:p>
            <a:pPr algn="r"/>
            <a:r>
              <a:rPr lang="en-US" sz="2000" dirty="0">
                <a:solidFill>
                  <a:schemeClr val="bg1">
                    <a:lumMod val="65000"/>
                  </a:schemeClr>
                </a:solidFill>
              </a:rPr>
              <a:t>CTO, </a:t>
            </a:r>
            <a:r>
              <a:rPr lang="en-US" sz="2000" dirty="0" err="1">
                <a:solidFill>
                  <a:schemeClr val="bg1">
                    <a:lumMod val="65000"/>
                  </a:schemeClr>
                </a:solidFill>
              </a:rPr>
              <a:t>Pixplicity</a:t>
            </a:r>
            <a:endParaRPr lang="en-US" sz="2000" dirty="0">
              <a:solidFill>
                <a:schemeClr val="bg1">
                  <a:lumMod val="65000"/>
                </a:schemeClr>
              </a:solidFill>
            </a:endParaRPr>
          </a:p>
        </p:txBody>
      </p:sp>
      <p:sp>
        <p:nvSpPr>
          <p:cNvPr id="11" name="Title 10"/>
          <p:cNvSpPr>
            <a:spLocks noGrp="1"/>
          </p:cNvSpPr>
          <p:nvPr>
            <p:ph type="ctrTitle"/>
          </p:nvPr>
        </p:nvSpPr>
        <p:spPr/>
        <p:txBody>
          <a:bodyPr/>
          <a:lstStyle/>
          <a:p>
            <a:r>
              <a:rPr lang="en-US" dirty="0" smtClean="0"/>
              <a:t>Beginner’s Workshop</a:t>
            </a:r>
            <a:endParaRPr lang="en-US" dirty="0"/>
          </a:p>
        </p:txBody>
      </p:sp>
    </p:spTree>
    <p:extLst>
      <p:ext uri="{BB962C8B-B14F-4D97-AF65-F5344CB8AC3E}">
        <p14:creationId xmlns:p14="http://schemas.microsoft.com/office/powerpoint/2010/main" val="409486934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System</a:t>
            </a:r>
            <a:endParaRPr lang="en-US" dirty="0"/>
          </a:p>
        </p:txBody>
      </p:sp>
      <p:pic>
        <p:nvPicPr>
          <p:cNvPr id="2050" name="Picture 2" descr="http://images.clipartpanda.com/sandbox-icon-icon-sandbox.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990600"/>
            <a:ext cx="4876800" cy="4876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6890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Blocks</a:t>
            </a:r>
            <a:endParaRPr lang="en-US" dirty="0"/>
          </a:p>
        </p:txBody>
      </p:sp>
      <p:sp>
        <p:nvSpPr>
          <p:cNvPr id="3" name="Content Placeholder 2"/>
          <p:cNvSpPr>
            <a:spLocks noGrp="1"/>
          </p:cNvSpPr>
          <p:nvPr>
            <p:ph idx="1"/>
          </p:nvPr>
        </p:nvSpPr>
        <p:spPr/>
        <p:txBody>
          <a:bodyPr/>
          <a:lstStyle/>
          <a:p>
            <a:r>
              <a:rPr lang="en-US" dirty="0"/>
              <a:t>Activities, </a:t>
            </a:r>
            <a:r>
              <a:rPr lang="en-US" dirty="0" smtClean="0"/>
              <a:t>Views</a:t>
            </a:r>
          </a:p>
          <a:p>
            <a:r>
              <a:rPr lang="en-US" dirty="0" smtClean="0"/>
              <a:t>Intents</a:t>
            </a:r>
            <a:endParaRPr lang="en-US" dirty="0"/>
          </a:p>
          <a:p>
            <a:r>
              <a:rPr lang="en-US" dirty="0"/>
              <a:t>Services</a:t>
            </a:r>
          </a:p>
          <a:p>
            <a:r>
              <a:rPr lang="en-US" dirty="0"/>
              <a:t>Content Providers</a:t>
            </a:r>
          </a:p>
          <a:p>
            <a:r>
              <a:rPr lang="en-US" dirty="0"/>
              <a:t>Broadcast Receivers</a:t>
            </a:r>
          </a:p>
          <a:p>
            <a:r>
              <a:rPr lang="en-US" dirty="0"/>
              <a:t>Resources</a:t>
            </a:r>
          </a:p>
          <a:p>
            <a:r>
              <a:rPr lang="en-US" dirty="0"/>
              <a:t>Safe and Secure</a:t>
            </a:r>
          </a:p>
        </p:txBody>
      </p:sp>
    </p:spTree>
    <p:extLst>
      <p:ext uri="{BB962C8B-B14F-4D97-AF65-F5344CB8AC3E}">
        <p14:creationId xmlns:p14="http://schemas.microsoft.com/office/powerpoint/2010/main" val="4066590596"/>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38917</TotalTime>
  <Words>1946</Words>
  <Application>Microsoft Office PowerPoint</Application>
  <PresentationFormat>Widescreen</PresentationFormat>
  <Paragraphs>534</Paragraphs>
  <Slides>74</Slides>
  <Notes>17</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vt:lpstr>
      <vt:lpstr>Calibri</vt:lpstr>
      <vt:lpstr>Consolas</vt:lpstr>
      <vt:lpstr>MV Boli</vt:lpstr>
      <vt:lpstr>Roboto</vt:lpstr>
      <vt:lpstr>1_Office Theme</vt:lpstr>
      <vt:lpstr>Beginner’s Workshop</vt:lpstr>
      <vt:lpstr>Agenda</vt:lpstr>
      <vt:lpstr>Contents</vt:lpstr>
      <vt:lpstr>Contents</vt:lpstr>
      <vt:lpstr>Why Android?</vt:lpstr>
      <vt:lpstr>Android System</vt:lpstr>
      <vt:lpstr>Android System</vt:lpstr>
      <vt:lpstr>Android System</vt:lpstr>
      <vt:lpstr>Building Blocks</vt:lpstr>
      <vt:lpstr>Activity</vt:lpstr>
      <vt:lpstr>User Interface</vt:lpstr>
      <vt:lpstr>Views / “widgets”</vt:lpstr>
      <vt:lpstr>Views / “widgets”</vt:lpstr>
      <vt:lpstr>Layouts</vt:lpstr>
      <vt:lpstr>Layouts</vt:lpstr>
      <vt:lpstr>Layouts with Adapters</vt:lpstr>
      <vt:lpstr>Contents of an APK</vt:lpstr>
      <vt:lpstr>Contents of an APK</vt:lpstr>
      <vt:lpstr>AndroidManifest.xml</vt:lpstr>
      <vt:lpstr>Course Guide</vt:lpstr>
      <vt:lpstr>Legend</vt:lpstr>
      <vt:lpstr>Rules</vt:lpstr>
      <vt:lpstr>Lesson #1</vt:lpstr>
      <vt:lpstr>Android Studio</vt:lpstr>
      <vt:lpstr>Getting Started</vt:lpstr>
      <vt:lpstr>Lesson 1</vt:lpstr>
      <vt:lpstr>Lesson 1</vt:lpstr>
      <vt:lpstr>Lesson 1</vt:lpstr>
      <vt:lpstr>PowerPoint Presentation</vt:lpstr>
      <vt:lpstr>Lesson #2</vt:lpstr>
      <vt:lpstr>Activities</vt:lpstr>
      <vt:lpstr>Activity lifecycle</vt:lpstr>
      <vt:lpstr>Activity lifecycle</vt:lpstr>
      <vt:lpstr>Events &amp; Listeners</vt:lpstr>
      <vt:lpstr>Lesson 2</vt:lpstr>
      <vt:lpstr>Lesson 2</vt:lpstr>
      <vt:lpstr>Lesson 2</vt:lpstr>
      <vt:lpstr>Lunch!</vt:lpstr>
      <vt:lpstr>Lesson #3</vt:lpstr>
      <vt:lpstr>Intents</vt:lpstr>
      <vt:lpstr>Explicit intents</vt:lpstr>
      <vt:lpstr>Explicit intents</vt:lpstr>
      <vt:lpstr>Implicit intents</vt:lpstr>
      <vt:lpstr>Implicit intents</vt:lpstr>
      <vt:lpstr>Tasks &amp; Activity Back Stack</vt:lpstr>
      <vt:lpstr>Tasks &amp; Activity Back Stack</vt:lpstr>
      <vt:lpstr>Tasks &amp; Activity Back Stack</vt:lpstr>
      <vt:lpstr>Lesson 3</vt:lpstr>
      <vt:lpstr>Lesson 3</vt:lpstr>
      <vt:lpstr>Lesson 3</vt:lpstr>
      <vt:lpstr>Lesson #4</vt:lpstr>
      <vt:lpstr>ListViews &amp; Adapters</vt:lpstr>
      <vt:lpstr>RecyclerView</vt:lpstr>
      <vt:lpstr>Adapter contract</vt:lpstr>
      <vt:lpstr>Lesson 4</vt:lpstr>
      <vt:lpstr>Lesson 4</vt:lpstr>
      <vt:lpstr>Lesson 4</vt:lpstr>
      <vt:lpstr>Lesson 4</vt:lpstr>
      <vt:lpstr>Lesson 4</vt:lpstr>
      <vt:lpstr>Lesson 4</vt:lpstr>
      <vt:lpstr>Lesson 4</vt:lpstr>
      <vt:lpstr>Lesson 4</vt:lpstr>
      <vt:lpstr>Lesson 4</vt:lpstr>
      <vt:lpstr>Lesson 4</vt:lpstr>
      <vt:lpstr>Lesson #5</vt:lpstr>
      <vt:lpstr>Reusing fragments</vt:lpstr>
      <vt:lpstr>Reusing fragments</vt:lpstr>
      <vt:lpstr>Fragments</vt:lpstr>
      <vt:lpstr>ViewPager</vt:lpstr>
      <vt:lpstr>ViewPager</vt:lpstr>
      <vt:lpstr>Lesson 5</vt:lpstr>
      <vt:lpstr>Lesson 5</vt:lpstr>
      <vt:lpstr>Homework</vt:lpstr>
      <vt:lpstr>Beginner’s Workshop</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development lifecycle</dc:title>
  <dc:creator>Paul</dc:creator>
  <cp:lastModifiedBy>Paul Lammertsma</cp:lastModifiedBy>
  <cp:revision>452</cp:revision>
  <dcterms:created xsi:type="dcterms:W3CDTF">2012-01-27T11:16:21Z</dcterms:created>
  <dcterms:modified xsi:type="dcterms:W3CDTF">2016-05-01T16:41:48Z</dcterms:modified>
</cp:coreProperties>
</file>

<file path=docProps/thumbnail.jpeg>
</file>